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tiff" ContentType="image/tif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24" r:id="rId3"/>
    <p:sldId id="741" r:id="rId4"/>
    <p:sldId id="742" r:id="rId5"/>
    <p:sldId id="743" r:id="rId6"/>
    <p:sldId id="750" r:id="rId7"/>
    <p:sldId id="744" r:id="rId8"/>
    <p:sldId id="751" r:id="rId9"/>
    <p:sldId id="752" r:id="rId10"/>
    <p:sldId id="753" r:id="rId11"/>
    <p:sldId id="754" r:id="rId12"/>
    <p:sldId id="755" r:id="rId13"/>
    <p:sldId id="756" r:id="rId14"/>
    <p:sldId id="757" r:id="rId15"/>
    <p:sldId id="758" r:id="rId16"/>
    <p:sldId id="759" r:id="rId17"/>
    <p:sldId id="760" r:id="rId18"/>
    <p:sldId id="761" r:id="rId19"/>
    <p:sldId id="762" r:id="rId20"/>
    <p:sldId id="763" r:id="rId21"/>
    <p:sldId id="764" r:id="rId22"/>
    <p:sldId id="765" r:id="rId23"/>
    <p:sldId id="766" r:id="rId24"/>
    <p:sldId id="767" r:id="rId25"/>
    <p:sldId id="768" r:id="rId26"/>
    <p:sldId id="769" r:id="rId27"/>
    <p:sldId id="770" r:id="rId28"/>
    <p:sldId id="771" r:id="rId29"/>
    <p:sldId id="772" r:id="rId30"/>
    <p:sldId id="773" r:id="rId31"/>
    <p:sldId id="774" r:id="rId32"/>
    <p:sldId id="775" r:id="rId33"/>
    <p:sldId id="776" r:id="rId34"/>
    <p:sldId id="777" r:id="rId35"/>
    <p:sldId id="778" r:id="rId36"/>
    <p:sldId id="779" r:id="rId37"/>
    <p:sldId id="780" r:id="rId38"/>
    <p:sldId id="781" r:id="rId39"/>
    <p:sldId id="782" r:id="rId40"/>
    <p:sldId id="783" r:id="rId41"/>
    <p:sldId id="784" r:id="rId42"/>
    <p:sldId id="785" r:id="rId43"/>
    <p:sldId id="786" r:id="rId44"/>
    <p:sldId id="787" r:id="rId45"/>
    <p:sldId id="788" r:id="rId46"/>
    <p:sldId id="789" r:id="rId47"/>
    <p:sldId id="790" r:id="rId48"/>
    <p:sldId id="791" r:id="rId49"/>
    <p:sldId id="792" r:id="rId50"/>
    <p:sldId id="793" r:id="rId51"/>
    <p:sldId id="745" r:id="rId52"/>
    <p:sldId id="794" r:id="rId53"/>
    <p:sldId id="746" r:id="rId54"/>
    <p:sldId id="801" r:id="rId55"/>
    <p:sldId id="802" r:id="rId56"/>
    <p:sldId id="803" r:id="rId57"/>
    <p:sldId id="747" r:id="rId58"/>
  </p:sldIdLst>
  <p:sldSz cx="12192000" cy="6858000"/>
  <p:notesSz cx="6858000" cy="9144000"/>
  <p:custDataLst>
    <p:tags r:id="rId5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-678" y="-96"/>
      </p:cViewPr>
      <p:guideLst>
        <p:guide orient="horz" pos="2483"/>
        <p:guide pos="375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198" cy="7619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slide" Target="slides/slide48.xml" /><Relationship Id="rId51" Type="http://schemas.openxmlformats.org/officeDocument/2006/relationships/slide" Target="slides/slide49.xml" /><Relationship Id="rId52" Type="http://schemas.openxmlformats.org/officeDocument/2006/relationships/slide" Target="slides/slide50.xml" /><Relationship Id="rId53" Type="http://schemas.openxmlformats.org/officeDocument/2006/relationships/slide" Target="slides/slide51.xml" /><Relationship Id="rId54" Type="http://schemas.openxmlformats.org/officeDocument/2006/relationships/slide" Target="slides/slide52.xml" /><Relationship Id="rId55" Type="http://schemas.openxmlformats.org/officeDocument/2006/relationships/slide" Target="slides/slide53.xml" /><Relationship Id="rId56" Type="http://schemas.openxmlformats.org/officeDocument/2006/relationships/slide" Target="slides/slide54.xml" /><Relationship Id="rId57" Type="http://schemas.openxmlformats.org/officeDocument/2006/relationships/slide" Target="slides/slide55.xml" /><Relationship Id="rId58" Type="http://schemas.openxmlformats.org/officeDocument/2006/relationships/slide" Target="slides/slide56.xml" /><Relationship Id="rId59" Type="http://schemas.openxmlformats.org/officeDocument/2006/relationships/tags" Target="tags/tag5.xml" /><Relationship Id="rId6" Type="http://schemas.openxmlformats.org/officeDocument/2006/relationships/slide" Target="slides/slide4.xml" /><Relationship Id="rId60" Type="http://schemas.openxmlformats.org/officeDocument/2006/relationships/presProps" Target="presProps.xml" /><Relationship Id="rId61" Type="http://schemas.openxmlformats.org/officeDocument/2006/relationships/viewProps" Target="viewProps.xml" /><Relationship Id="rId62" Type="http://schemas.openxmlformats.org/officeDocument/2006/relationships/theme" Target="theme/theme1.xml" /><Relationship Id="rId63" Type="http://schemas.openxmlformats.org/officeDocument/2006/relationships/tableStyles" Target="tableStyles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activeX/_rels/activeX1.xml.rels>&#65279;<?xml version="1.0" encoding="utf-8" standalone="yes"?><Relationships xmlns="http://schemas.openxmlformats.org/package/2006/relationships"><Relationship Id="rId1" Type="http://schemas.microsoft.com/office/2006/relationships/activeXControlBinary" Target="activeX1.bin" /></Relationships>
</file>

<file path=ppt/activeX/activeX1.xml><?xml version="1.0" encoding="utf-8"?>
<ax:ocx xmlns:r="http://schemas.openxmlformats.org/officeDocument/2006/relationships" xmlns:ax="http://schemas.microsoft.com/office/2006/activeX" ax:classid="{d27cdb6e-ae6d-11cf-96b8-444553540000}" r:id="rId1" ax:persistence="persistStorage"/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4.w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5.w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6.wmf" /><Relationship Id="rId2" Type="http://schemas.openxmlformats.org/officeDocument/2006/relationships/image" Target="../media/image67.w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796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png" /><Relationship Id="rId3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4"/>
          <p:cNvSpPr txBox="1"/>
          <p:nvPr userDrawn="1"/>
        </p:nvSpPr>
        <p:spPr>
          <a:xfrm>
            <a:off x="250825" y="327025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布置作业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210" y="608400"/>
            <a:ext cx="10969200" cy="6480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12775" y="6315075"/>
            <a:ext cx="2698750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37"/>
          <p:cNvGrpSpPr/>
          <p:nvPr userDrawn="1"/>
        </p:nvGrpSpPr>
        <p:grpSpPr>
          <a:xfrm>
            <a:off x="3352800" y="3143250"/>
            <a:ext cx="2879725" cy="658813"/>
            <a:chOff x="5279" y="3614"/>
            <a:chExt cx="4537" cy="1036"/>
          </a:xfrm>
        </p:grpSpPr>
        <p:sp>
          <p:nvSpPr>
            <p:cNvPr id="4" name="流程图: 可选过程 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6" name="椭圆 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7" name="组合 41"/>
          <p:cNvGrpSpPr/>
          <p:nvPr userDrawn="1"/>
        </p:nvGrpSpPr>
        <p:grpSpPr>
          <a:xfrm>
            <a:off x="3352800" y="3992563"/>
            <a:ext cx="2879725" cy="658812"/>
            <a:chOff x="5279" y="3614"/>
            <a:chExt cx="4537" cy="1036"/>
          </a:xfrm>
        </p:grpSpPr>
        <p:sp>
          <p:nvSpPr>
            <p:cNvPr id="8" name="流程图: 可选过程 7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9" name="流程图: 可选过程 8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0" name="椭圆 9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1" name="组合 45"/>
          <p:cNvGrpSpPr/>
          <p:nvPr userDrawn="1"/>
        </p:nvGrpSpPr>
        <p:grpSpPr>
          <a:xfrm>
            <a:off x="3352800" y="4841875"/>
            <a:ext cx="2879725" cy="657225"/>
            <a:chOff x="5279" y="3614"/>
            <a:chExt cx="4537" cy="1036"/>
          </a:xfrm>
        </p:grpSpPr>
        <p:sp>
          <p:nvSpPr>
            <p:cNvPr id="12" name="流程图: 可选过程 11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3" name="流程图: 可选过程 12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4" name="椭圆 13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5" name="组合 27"/>
          <p:cNvGrpSpPr/>
          <p:nvPr userDrawn="1"/>
        </p:nvGrpSpPr>
        <p:grpSpPr>
          <a:xfrm>
            <a:off x="7146925" y="3148013"/>
            <a:ext cx="2881313" cy="657225"/>
            <a:chOff x="5279" y="3614"/>
            <a:chExt cx="4537" cy="1036"/>
          </a:xfrm>
        </p:grpSpPr>
        <p:sp>
          <p:nvSpPr>
            <p:cNvPr id="16" name="流程图: 可选过程 15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7" name="流程图: 可选过程 16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18" name="椭圆 17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19" name="组合 31"/>
          <p:cNvGrpSpPr/>
          <p:nvPr userDrawn="1"/>
        </p:nvGrpSpPr>
        <p:grpSpPr>
          <a:xfrm>
            <a:off x="7146925" y="4000500"/>
            <a:ext cx="2881313" cy="657225"/>
            <a:chOff x="5279" y="3614"/>
            <a:chExt cx="4537" cy="1036"/>
          </a:xfrm>
        </p:grpSpPr>
        <p:sp>
          <p:nvSpPr>
            <p:cNvPr id="20" name="流程图: 可选过程 1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1" name="流程图: 可选过程 2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2" name="椭圆 2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7146925" y="2295525"/>
            <a:ext cx="2881313" cy="657225"/>
            <a:chOff x="5279" y="3614"/>
            <a:chExt cx="4537" cy="1036"/>
          </a:xfrm>
        </p:grpSpPr>
        <p:sp>
          <p:nvSpPr>
            <p:cNvPr id="24" name="流程图: 可选过程 23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5" name="流程图: 可选过程 24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6" name="椭圆 25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27" name="文本框 34"/>
          <p:cNvSpPr txBox="1"/>
          <p:nvPr userDrawn="1"/>
        </p:nvSpPr>
        <p:spPr>
          <a:xfrm>
            <a:off x="693738" y="500063"/>
            <a:ext cx="1020763" cy="21224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目 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r>
              <a:rPr lang="zh-CN" altLang="en-US" sz="6600" b="1" noProof="1">
                <a:solidFill>
                  <a:schemeClr val="accent3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录</a:t>
            </a:r>
            <a:endParaRPr lang="zh-CN" altLang="en-US" sz="6600" b="1" noProof="1">
              <a:solidFill>
                <a:schemeClr val="accent3"/>
              </a:solidFill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28" name="矩形: 圆角 2"/>
          <p:cNvSpPr/>
          <p:nvPr userDrawn="1"/>
        </p:nvSpPr>
        <p:spPr>
          <a:xfrm rot="5400000">
            <a:off x="1107281" y="1391444"/>
            <a:ext cx="1970088" cy="49212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 fontAlgn="base"/>
            <a:r>
              <a:rPr lang="en-US" altLang="zh-CN" sz="2000" b="1" strike="noStrike" noProof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CONTENTS</a:t>
            </a:r>
            <a:endParaRPr lang="en-US" altLang="zh-CN" sz="2000" b="1" strike="noStrike" noProof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grpSp>
        <p:nvGrpSpPr>
          <p:cNvPr id="29" name="组合 21"/>
          <p:cNvGrpSpPr/>
          <p:nvPr userDrawn="1"/>
        </p:nvGrpSpPr>
        <p:grpSpPr>
          <a:xfrm>
            <a:off x="3352800" y="2295525"/>
            <a:ext cx="2879725" cy="657225"/>
            <a:chOff x="5279" y="3614"/>
            <a:chExt cx="4537" cy="1036"/>
          </a:xfrm>
        </p:grpSpPr>
        <p:sp>
          <p:nvSpPr>
            <p:cNvPr id="30" name="流程图: 可选过程 29"/>
            <p:cNvSpPr/>
            <p:nvPr/>
          </p:nvSpPr>
          <p:spPr>
            <a:xfrm>
              <a:off x="5766" y="3833"/>
              <a:ext cx="4051" cy="795"/>
            </a:xfrm>
            <a:prstGeom prst="flowChartAlternateProcess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1" name="流程图: 可选过程 30"/>
            <p:cNvSpPr/>
            <p:nvPr/>
          </p:nvSpPr>
          <p:spPr>
            <a:xfrm>
              <a:off x="5652" y="3735"/>
              <a:ext cx="4051" cy="795"/>
            </a:xfrm>
            <a:prstGeom prst="flowChartAlternateProcess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32" name="椭圆 31"/>
            <p:cNvSpPr/>
            <p:nvPr/>
          </p:nvSpPr>
          <p:spPr>
            <a:xfrm>
              <a:off x="5279" y="3614"/>
              <a:ext cx="1022" cy="103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33" name="文本框 12"/>
          <p:cNvSpPr txBox="1"/>
          <p:nvPr userDrawn="1"/>
        </p:nvSpPr>
        <p:spPr>
          <a:xfrm>
            <a:off x="3482975" y="2005013"/>
            <a:ext cx="6843713" cy="35385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1</a:t>
            </a:r>
            <a:r>
              <a:rPr lang="en-US" altLang="zh-CN" sz="2800" b="1">
                <a:latin typeface="微软雅黑" panose="020b0503020204020204" charset="-122"/>
                <a:ea typeface="微软雅黑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学习目标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    2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新课导入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3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新课讲解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4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5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当堂小练</a:t>
            </a:r>
            <a:r>
              <a:rPr lang="zh-CN" altLang="en-US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        </a:t>
            </a: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6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拓展与延伸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  <a:p>
            <a:pPr>
              <a:lnSpc>
                <a:spcPct val="200000"/>
              </a:lnSpc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7</a:t>
            </a:r>
            <a:r>
              <a:rPr lang="en-US" altLang="zh-CN" sz="2800" b="1"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    </a:t>
            </a:r>
            <a:r>
              <a:rPr lang="zh-CN" altLang="en-US" sz="2800" b="1">
                <a:latin typeface="微软雅黑" panose="020b0503020204020204" charset="-122"/>
                <a:ea typeface="微软雅黑"/>
              </a:rPr>
              <a:t>布置作业</a:t>
            </a:r>
            <a:endParaRPr lang="zh-CN" altLang="en-US" sz="2800" b="1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</a:rPr>
              <a:t>学习目标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文本框 10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新课导入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5" name="流程图: 过程 34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3"/>
          <p:cNvSpPr txBox="1"/>
          <p:nvPr userDrawn="1"/>
        </p:nvSpPr>
        <p:spPr>
          <a:xfrm>
            <a:off x="250825" y="336550"/>
            <a:ext cx="18081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新课讲解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流程图: 过程 3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1"/>
          <p:cNvSpPr txBox="1"/>
          <p:nvPr userDrawn="1"/>
        </p:nvSpPr>
        <p:spPr>
          <a:xfrm>
            <a:off x="250825" y="336550"/>
            <a:ext cx="1808480" cy="58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课堂小结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流程图: 过程 7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1"/>
          <p:cNvSpPr txBox="1"/>
          <p:nvPr userDrawn="1"/>
        </p:nvSpPr>
        <p:spPr>
          <a:xfrm>
            <a:off x="250825" y="336550"/>
            <a:ext cx="1826141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 smtClean="0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</a:rPr>
              <a:t>当堂小练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400050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2"/>
          <p:cNvSpPr txBox="1"/>
          <p:nvPr userDrawn="1"/>
        </p:nvSpPr>
        <p:spPr>
          <a:xfrm>
            <a:off x="250825" y="327025"/>
            <a:ext cx="2214563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4">
                    <a:lumMod val="75000"/>
                  </a:schemeClr>
                </a:solidFill>
              </a14:hiddenFill>
            </a:ext>
          </a:extLst>
        </p:spPr>
        <p:txBody>
          <a:bodyPr wrap="none" rtlCol="0">
            <a:spAutoFit/>
          </a:bodyPr>
          <a:lstStyle/>
          <a:p>
            <a:r>
              <a:rPr lang="zh-CN" altLang="en-US" sz="3200" b="1" noProof="1">
                <a:solidFill>
                  <a:schemeClr val="accent4">
                    <a:lumMod val="75000"/>
                  </a:schemeClr>
                </a:solidFill>
                <a:latin typeface="微软雅黑" panose="020b0503020204020204" charset="-122"/>
                <a:ea typeface="微软雅黑"/>
                <a:cs typeface="+mn-cs"/>
                <a:sym typeface="+mn-ea"/>
              </a:rPr>
              <a:t>拓展与延伸</a:t>
            </a:r>
            <a:endParaRPr lang="zh-CN" altLang="en-US" sz="3200" b="1" noProof="1">
              <a:solidFill>
                <a:schemeClr val="accent4">
                  <a:lumMod val="75000"/>
                </a:schemeClr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流程图: 过程 6"/>
          <p:cNvSpPr/>
          <p:nvPr userDrawn="1"/>
        </p:nvSpPr>
        <p:spPr>
          <a:xfrm>
            <a:off x="-11112" y="390525"/>
            <a:ext cx="152400" cy="457200"/>
          </a:xfrm>
          <a:prstGeom prst="flowChartProcess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.xml" /><Relationship Id="rId21" Type="http://schemas.openxmlformats.org/officeDocument/2006/relationships/image" Target="../media/image1.png" /><Relationship Id="rId22" Type="http://schemas.openxmlformats.org/officeDocument/2006/relationships/image" Target="../media/image2.png" /><Relationship Id="rId23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KSO_TEMPLATE" hidden="1"/>
          <p:cNvSpPr/>
          <p:nvPr userDrawn="1">
            <p:custDataLst>
              <p:tags r:id="rId20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4765" y="6360795"/>
            <a:ext cx="12206605" cy="513715"/>
            <a:chOff x="-23" y="9990"/>
            <a:chExt cx="19223" cy="809"/>
          </a:xfrm>
        </p:grpSpPr>
        <p:pic>
          <p:nvPicPr>
            <p:cNvPr id="2051" name="图片 1"/>
            <p:cNvPicPr>
              <a:picLocks noChangeAspect="1"/>
            </p:cNvPicPr>
            <p:nvPr userDrawn="1"/>
          </p:nvPicPr>
          <p:blipFill>
            <a:blip r:embed="rId21"/>
            <a:stretch>
              <a:fillRect/>
            </a:stretch>
          </p:blipFill>
          <p:spPr>
            <a:xfrm>
              <a:off x="17243" y="9990"/>
              <a:ext cx="1957" cy="6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2"/>
            <p:cNvSpPr/>
            <p:nvPr userDrawn="1"/>
          </p:nvSpPr>
          <p:spPr>
            <a:xfrm>
              <a:off x="0" y="10507"/>
              <a:ext cx="19200" cy="293"/>
            </a:xfrm>
            <a:prstGeom prst="roundRect">
              <a:avLst>
                <a:gd name="adj" fmla="val 0"/>
              </a:avLst>
            </a:prstGeom>
            <a:solidFill>
              <a:srgbClr val="59BB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100" strike="noStrike" noProof="1">
                <a:solidFill>
                  <a:prstClr val="white"/>
                </a:solidFill>
              </a:endParaRPr>
            </a:p>
          </p:txBody>
        </p:sp>
        <p:pic>
          <p:nvPicPr>
            <p:cNvPr id="2053" name="图片 3"/>
            <p:cNvPicPr>
              <a:picLocks noChangeAspect="1"/>
            </p:cNvPicPr>
            <p:nvPr userDrawn="1"/>
          </p:nvPicPr>
          <p:blipFill>
            <a:blip r:embed="rId22"/>
            <a:stretch>
              <a:fillRect/>
            </a:stretch>
          </p:blipFill>
          <p:spPr>
            <a:xfrm>
              <a:off x="-23" y="10120"/>
              <a:ext cx="2500" cy="65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7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Relationship Id="rId4" Type="http://schemas.openxmlformats.org/officeDocument/2006/relationships/image" Target="../media/image20.jpeg" /><Relationship Id="rId5" Type="http://schemas.openxmlformats.org/officeDocument/2006/relationships/image" Target="../media/image2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2.jpeg" /><Relationship Id="rId4" Type="http://schemas.openxmlformats.org/officeDocument/2006/relationships/image" Target="../media/image23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4.png" /><Relationship Id="rId3" Type="http://schemas.openxmlformats.org/officeDocument/2006/relationships/hyperlink" Target="&#38271;&#24230;&#30340;&#27979;&#37327;&#24037;&#20855;.mp4" TargetMode="Ex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5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6.jpeg" /><Relationship Id="rId3" Type="http://schemas.openxmlformats.org/officeDocument/2006/relationships/image" Target="../media/image27.jpeg" /><Relationship Id="rId4" Type="http://schemas.openxmlformats.org/officeDocument/2006/relationships/image" Target="../media/image28.jpeg" /><Relationship Id="rId5" Type="http://schemas.openxmlformats.org/officeDocument/2006/relationships/image" Target="../media/image29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0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1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2.png" /><Relationship Id="rId3" Type="http://schemas.openxmlformats.org/officeDocument/2006/relationships/image" Target="../media/image33.tiff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4.png" /><Relationship Id="rId3" Type="http://schemas.openxmlformats.org/officeDocument/2006/relationships/image" Target="../media/image35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6.png" /><Relationship Id="rId3" Type="http://schemas.openxmlformats.org/officeDocument/2006/relationships/image" Target="../media/image37.jpeg" /><Relationship Id="rId4" Type="http://schemas.openxmlformats.org/officeDocument/2006/relationships/image" Target="../media/image38.jpeg" /><Relationship Id="rId5" Type="http://schemas.openxmlformats.org/officeDocument/2006/relationships/image" Target="../media/image39.jpe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0.png" /><Relationship Id="rId3" Type="http://schemas.openxmlformats.org/officeDocument/2006/relationships/hyperlink" Target="&#20572;&#34920;.swf" TargetMode="Ex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4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1.jpeg" /><Relationship Id="rId3" Type="http://schemas.openxmlformats.org/officeDocument/2006/relationships/image" Target="../media/image42.jpeg" /><Relationship Id="rId4" Type="http://schemas.openxmlformats.org/officeDocument/2006/relationships/image" Target="../media/image43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4.jpeg" /><Relationship Id="rId3" Type="http://schemas.openxmlformats.org/officeDocument/2006/relationships/image" Target="../media/image45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6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7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8.jpeg" /><Relationship Id="rId3" Type="http://schemas.openxmlformats.org/officeDocument/2006/relationships/image" Target="../media/image49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0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1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2.jpeg" /><Relationship Id="rId3" Type="http://schemas.openxmlformats.org/officeDocument/2006/relationships/image" Target="../media/image53.png" /><Relationship Id="rId4" Type="http://schemas.openxmlformats.org/officeDocument/2006/relationships/oleObject" Target="../embeddings/oleObject1.bin" TargetMode="Internal" /><Relationship Id="rId5" Type="http://schemas.openxmlformats.org/officeDocument/2006/relationships/image" Target="../media/image54.wmf" /><Relationship Id="rId6" Type="http://schemas.openxmlformats.org/officeDocument/2006/relationships/vmlDrawing" Target="../drawings/vmlDrawing2.v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55.wmf" /><Relationship Id="rId4" Type="http://schemas.openxmlformats.org/officeDocument/2006/relationships/vmlDrawing" Target="../drawings/vmlDrawing3.v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9.jpeg" /><Relationship Id="rId3" Type="http://schemas.openxmlformats.org/officeDocument/2006/relationships/image" Target="../media/image56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5.png" /><Relationship Id="rId3" Type="http://schemas.openxmlformats.org/officeDocument/2006/relationships/image" Target="../media/image6.jpeg" /><Relationship Id="rId4" Type="http://schemas.openxmlformats.org/officeDocument/2006/relationships/hyperlink" Target="file:///F:\&#32554;&#21202;-&#33713;&#23572;&#38169;&#35273;&#65306;&#20004;&#26465;&#27225;&#32418;&#33394;&#30340;&#32447;&#27573;&#19968;&#26679;&#38271;&#21527;&#65311;&#65288;&#19968;&#26679;&#38271;&#65289;%20-%20&#40548;&#21326;&#20013;&#23398;&#24515;&#29702;&#20581;&#24247;&#25945;&#32946;&#32593;&#31449;.files\0FT15N252.jpg" TargetMode="Externa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57.png" /><Relationship Id="rId3" Type="http://schemas.openxmlformats.org/officeDocument/2006/relationships/image" Target="../media/image58.png" /><Relationship Id="rId4" Type="http://schemas.openxmlformats.org/officeDocument/2006/relationships/image" Target="../media/image59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0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1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2.png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3.pn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64.png" /><Relationship Id="rId3" Type="http://schemas.openxmlformats.org/officeDocument/2006/relationships/image" Target="../media/image65.png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oleObject" Target="../embeddings/oleObject3.bin" TargetMode="Internal" /><Relationship Id="rId3" Type="http://schemas.openxmlformats.org/officeDocument/2006/relationships/image" Target="../media/image66.wmf" /><Relationship Id="rId4" Type="http://schemas.openxmlformats.org/officeDocument/2006/relationships/oleObject" Target="../embeddings/oleObject4.bin" TargetMode="Internal" /><Relationship Id="rId5" Type="http://schemas.openxmlformats.org/officeDocument/2006/relationships/image" Target="../media/image67.wmf" /><Relationship Id="rId6" Type="http://schemas.openxmlformats.org/officeDocument/2006/relationships/vmlDrawing" Target="../drawings/vmlDrawing4.v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8.jpeg" /><Relationship Id="rId3" Type="http://schemas.openxmlformats.org/officeDocument/2006/relationships/image" Target="../media/image69.jpeg" /><Relationship Id="rId4" Type="http://schemas.openxmlformats.org/officeDocument/2006/relationships/image" Target="../media/image70.jpeg" /><Relationship Id="rId5" Type="http://schemas.openxmlformats.org/officeDocument/2006/relationships/image" Target="../media/image71.jpeg" /><Relationship Id="rId6" Type="http://schemas.openxmlformats.org/officeDocument/2006/relationships/image" Target="../media/image72.jpeg" /><Relationship Id="rId7" Type="http://schemas.openxmlformats.org/officeDocument/2006/relationships/image" Target="../media/image73.jpeg" /><Relationship Id="rId8" Type="http://schemas.openxmlformats.org/officeDocument/2006/relationships/image" Target="../media/image74.jpeg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9.png" /><Relationship Id="rId3" Type="http://schemas.openxmlformats.org/officeDocument/2006/relationships/image" Target="../media/image53.png" /><Relationship Id="rId4" Type="http://schemas.openxmlformats.org/officeDocument/2006/relationships/image" Target="../media/image75.png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6.png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7.png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78.tiff" /><Relationship Id="rId3" Type="http://schemas.openxmlformats.org/officeDocument/2006/relationships/tags" Target="../tags/tag4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Relationship Id="rId2" Type="http://schemas.openxmlformats.org/officeDocument/2006/relationships/image" Target="../media/image79.png" /><Relationship Id="rId3" Type="http://schemas.openxmlformats.org/officeDocument/2006/relationships/image" Target="../media/image80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0.jpeg" /><Relationship Id="rId3" Type="http://schemas.openxmlformats.org/officeDocument/2006/relationships/image" Target="../media/image11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ontrol" Target="../activeX/activeX1.xml" /><Relationship Id="rId3" Type="http://schemas.openxmlformats.org/officeDocument/2006/relationships/image" Target="../media/image12.wmf" /><Relationship Id="rId4" Type="http://schemas.openxmlformats.org/officeDocument/2006/relationships/vmlDrawing" Target="../drawings/vmlDrawing1.v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3.png" /><Relationship Id="rId3" Type="http://schemas.openxmlformats.org/officeDocument/2006/relationships/image" Target="../media/image1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>
            <a:spLocks noGrp="1"/>
          </p:cNvSpPr>
          <p:nvPr/>
        </p:nvSpPr>
        <p:spPr>
          <a:xfrm>
            <a:off x="608648" y="1743710"/>
            <a:ext cx="10972800" cy="1486535"/>
          </a:xfrm>
          <a:prstGeom prst="rect">
            <a:avLst/>
          </a:prstGeom>
          <a:noFill/>
          <a:ln>
            <a:noFill/>
          </a:ln>
        </p:spPr>
        <p:txBody>
          <a:bodyPr wrap="square" lIns="135466" tIns="50800" rIns="101600" bIns="50800">
            <a:spAutoFit/>
          </a:bodyPr>
          <a:lstStyle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eaLnBrk="1" fontAlgn="auto" hangingPunct="1">
              <a:lnSpc>
                <a:spcPct val="150000"/>
              </a:lnSpc>
              <a:buNone/>
            </a:pPr>
            <a:r>
              <a:rPr lang="zh-CN" altLang="en-US" sz="6000" b="1" strike="noStrike" noProof="1">
                <a:solidFill>
                  <a:schemeClr val="tx2">
                    <a:lumMod val="50000"/>
                    <a:lumOff val="50000"/>
                  </a:schemeClr>
                </a:solidFill>
                <a:latin typeface="+mj-ea"/>
                <a:ea typeface="+mj-ea"/>
                <a:cs typeface="+mj-ea"/>
              </a:rPr>
              <a:t>第五章  物体的运动</a:t>
            </a:r>
            <a:endParaRPr lang="zh-CN" altLang="en-US" sz="6000" b="1" strike="noStrike" noProof="1">
              <a:solidFill>
                <a:schemeClr val="tx2">
                  <a:lumMod val="50000"/>
                  <a:lumOff val="50000"/>
                </a:schemeClr>
              </a:solidFill>
              <a:latin typeface="+mj-ea"/>
              <a:ea typeface="+mj-ea"/>
              <a:cs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11270" y="3634740"/>
            <a:ext cx="47402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第</a:t>
            </a:r>
            <a:r>
              <a:rPr lang="en-US" altLang="zh-CN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1</a:t>
            </a:r>
            <a:r>
              <a:rPr lang="zh-CN" altLang="en-US" sz="3200" b="1">
                <a:solidFill>
                  <a:schemeClr val="bg1"/>
                </a:solidFill>
                <a:latin typeface="+mn-ea"/>
                <a:ea typeface="+mn-ea"/>
                <a:cs typeface="+mn-ea"/>
              </a:rPr>
              <a:t>节  长度和时间的测量</a:t>
            </a:r>
            <a:endParaRPr lang="zh-CN" altLang="en-US" sz="3200" b="1">
              <a:solidFill>
                <a:schemeClr val="bg1"/>
              </a:solidFill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165350" y="2397125"/>
          <a:ext cx="7862570" cy="2517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4870"/>
                <a:gridCol w="5727700"/>
              </a:tblGrid>
              <a:tr h="83947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 err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十进制单位</a:t>
                      </a:r>
                      <a:endParaRPr lang="en-US" altLang="en-US" sz="2400" b="1" err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1m=10dm     1dm=10cm    1cm=10mm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830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 err="1">
                          <a:solidFill>
                            <a:srgbClr val="00000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Times New Roman" panose="02020603050405020304" pitchFamily="18" charset="0"/>
                        </a:rPr>
                        <a:t>千进制单位</a:t>
                      </a:r>
                      <a:endParaRPr lang="en-US" sz="2400" b="1" err="1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1km=10</a:t>
                      </a:r>
                      <a:r>
                        <a:rPr lang="en-US" sz="2400" b="1" baseline="30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              1m=10</a:t>
                      </a:r>
                      <a:r>
                        <a:rPr lang="en-US" sz="2400" b="1" baseline="30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mm  </a:t>
                      </a:r>
                      <a:endParaRPr 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1mm=10</a:t>
                      </a:r>
                      <a:r>
                        <a:rPr lang="en-US" sz="2400" b="1" baseline="30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μm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1μm=10</a:t>
                      </a:r>
                      <a:r>
                        <a:rPr lang="en-US" sz="2400" b="1" baseline="30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4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nm</a:t>
                      </a:r>
                      <a:endParaRPr lang="en-US" altLang="en-US" sz="24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1504315" y="1252220"/>
            <a:ext cx="356806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.长度单位的换算。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741170" y="1228725"/>
            <a:ext cx="8444865" cy="4038600"/>
          </a:xfrm>
          <a:prstGeom prst="rect">
            <a:avLst/>
          </a:prstGeom>
          <a:noFill/>
          <a:ln w="2857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 defTabSz="685165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单位换算步骤</a:t>
            </a:r>
            <a:endParaRPr lang="en-US" altLang="zh-CN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  <a:p>
            <a:pPr indent="609600"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数值不变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乘以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原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单位与目标单位之间的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进率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，将原单位</a:t>
            </a:r>
            <a:r>
              <a:rPr lang="zh-CN" altLang="en-US" sz="2400" b="1" smtClean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改写为目标单位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en-US" altLang="zh-CN" sz="2400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如：</a:t>
            </a:r>
            <a:endParaRPr lang="en-US" altLang="zh-CN" sz="2400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</a:pPr>
            <a:endParaRPr lang="en-US" altLang="zh-CN" sz="2400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</a:pPr>
            <a:endParaRPr lang="en-US" altLang="zh-CN" sz="2400" b="1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</a:pP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10840" y="3166745"/>
            <a:ext cx="3701415" cy="230441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6" name="圆角矩形 5"/>
          <p:cNvSpPr/>
          <p:nvPr/>
        </p:nvSpPr>
        <p:spPr>
          <a:xfrm>
            <a:off x="1501140" y="1095375"/>
            <a:ext cx="8999855" cy="468947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231833" y="2589848"/>
            <a:ext cx="7620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800" b="1" noProof="0">
                <a:solidFill>
                  <a:srgbClr val="E95A6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m</a:t>
            </a:r>
            <a:endParaRPr lang="en-US" altLang="zh-CN" sz="2800" b="1" noProof="0">
              <a:solidFill>
                <a:srgbClr val="E95A67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3736658" y="2975610"/>
            <a:ext cx="100647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800" b="1" noProof="0">
                <a:solidFill>
                  <a:srgbClr val="E95A6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mm</a:t>
            </a:r>
            <a:endParaRPr lang="en-US" altLang="zh-CN" sz="2800" b="1" noProof="0">
              <a:solidFill>
                <a:srgbClr val="E95A67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4273233" y="3355023"/>
            <a:ext cx="9398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800" b="1" noProof="0">
                <a:solidFill>
                  <a:srgbClr val="E95A6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μm</a:t>
            </a:r>
            <a:endParaRPr lang="en-US" altLang="zh-CN" sz="2800" b="1" noProof="0">
              <a:solidFill>
                <a:srgbClr val="E95A67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4965383" y="3747135"/>
            <a:ext cx="9239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800" b="1" noProof="0">
                <a:solidFill>
                  <a:srgbClr val="E95A6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nm</a:t>
            </a:r>
            <a:endParaRPr lang="en-US" altLang="zh-CN" sz="2800" b="1" noProof="0">
              <a:solidFill>
                <a:srgbClr val="E95A67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3266758" y="1973898"/>
            <a:ext cx="2971800" cy="20574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 rot="2154417">
            <a:off x="3631883" y="2594610"/>
            <a:ext cx="302260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每下一级乘</a:t>
            </a:r>
            <a:r>
              <a:rPr kumimoji="1" lang="en-US" altLang="zh-CN" sz="28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10</a:t>
            </a:r>
            <a:r>
              <a:rPr kumimoji="1" lang="en-US" altLang="zh-CN" sz="2800" b="1" kern="1200" cap="none" spc="0" normalizeH="0" baseline="30000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endParaRPr kumimoji="1" lang="en-US" altLang="zh-CN" sz="2800" b="1" kern="1200" cap="none" spc="0" normalizeH="0" baseline="30000" noProof="0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4390" name="组合 46"/>
          <p:cNvGrpSpPr/>
          <p:nvPr/>
        </p:nvGrpSpPr>
        <p:grpSpPr>
          <a:xfrm>
            <a:off x="2679383" y="2713673"/>
            <a:ext cx="2819400" cy="1524000"/>
            <a:chOff x="908844" y="1877219"/>
            <a:chExt cx="2819400" cy="1524000"/>
          </a:xfrm>
        </p:grpSpPr>
        <p:sp>
          <p:nvSpPr>
            <p:cNvPr id="3" name="Line 3"/>
            <p:cNvSpPr>
              <a:spLocks noChangeShapeType="1"/>
            </p:cNvSpPr>
            <p:nvPr/>
          </p:nvSpPr>
          <p:spPr bwMode="auto">
            <a:xfrm>
              <a:off x="908844" y="1877219"/>
              <a:ext cx="533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Line 4"/>
            <p:cNvSpPr>
              <a:spLocks noChangeShapeType="1"/>
            </p:cNvSpPr>
            <p:nvPr/>
          </p:nvSpPr>
          <p:spPr bwMode="auto">
            <a:xfrm flipH="1">
              <a:off x="1442244" y="1877219"/>
              <a:ext cx="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1442244" y="2258219"/>
              <a:ext cx="533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H="1">
              <a:off x="1975644" y="2258219"/>
              <a:ext cx="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975644" y="2639219"/>
              <a:ext cx="533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 flipH="1">
              <a:off x="2509044" y="2639219"/>
              <a:ext cx="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2509044" y="3020219"/>
              <a:ext cx="6096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H="1">
              <a:off x="3118644" y="3020219"/>
              <a:ext cx="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3118644" y="3401219"/>
              <a:ext cx="6096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908844" y="1877219"/>
              <a:ext cx="533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H="1">
              <a:off x="1442244" y="1877219"/>
              <a:ext cx="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1442244" y="2258219"/>
              <a:ext cx="533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1975644" y="2258219"/>
              <a:ext cx="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1975644" y="2639219"/>
              <a:ext cx="533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2509044" y="2639219"/>
              <a:ext cx="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2509044" y="3020219"/>
              <a:ext cx="6096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 flipH="1">
              <a:off x="3118644" y="3020219"/>
              <a:ext cx="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3118644" y="3401219"/>
              <a:ext cx="6096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7016433" y="2764473"/>
            <a:ext cx="5175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800" b="1" noProof="0">
                <a:solidFill>
                  <a:srgbClr val="E95A6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m</a:t>
            </a:r>
            <a:endParaRPr lang="en-US" altLang="zh-CN" sz="2800" b="1" noProof="0">
              <a:solidFill>
                <a:srgbClr val="E95A67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3" name="Text Box 33"/>
          <p:cNvSpPr txBox="1">
            <a:spLocks noChangeArrowheads="1"/>
          </p:cNvSpPr>
          <p:nvPr/>
        </p:nvSpPr>
        <p:spPr bwMode="auto">
          <a:xfrm>
            <a:off x="7514908" y="3158173"/>
            <a:ext cx="830263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800" b="1" noProof="0">
                <a:solidFill>
                  <a:srgbClr val="E95A6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dm</a:t>
            </a:r>
            <a:endParaRPr lang="en-US" altLang="zh-CN" sz="2800" b="1" noProof="0">
              <a:solidFill>
                <a:srgbClr val="E95A67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4" name="Text Box 34"/>
          <p:cNvSpPr txBox="1">
            <a:spLocks noChangeArrowheads="1"/>
          </p:cNvSpPr>
          <p:nvPr/>
        </p:nvSpPr>
        <p:spPr bwMode="auto">
          <a:xfrm>
            <a:off x="8092758" y="3539173"/>
            <a:ext cx="8096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800" b="1" noProof="0">
                <a:solidFill>
                  <a:srgbClr val="E95A6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cm</a:t>
            </a:r>
            <a:endParaRPr lang="en-US" altLang="zh-CN" sz="2800" b="1" noProof="0">
              <a:solidFill>
                <a:srgbClr val="E95A67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7" name="Text Box 37"/>
          <p:cNvSpPr txBox="1">
            <a:spLocks noChangeArrowheads="1"/>
          </p:cNvSpPr>
          <p:nvPr/>
        </p:nvSpPr>
        <p:spPr bwMode="auto">
          <a:xfrm>
            <a:off x="8667433" y="3907473"/>
            <a:ext cx="99853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800" b="1" noProof="0">
                <a:solidFill>
                  <a:srgbClr val="E95A6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mm</a:t>
            </a:r>
            <a:endParaRPr lang="en-US" altLang="zh-CN" sz="2800" b="1" noProof="0">
              <a:solidFill>
                <a:srgbClr val="E95A67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4395" name="组合 47"/>
          <p:cNvGrpSpPr/>
          <p:nvPr/>
        </p:nvGrpSpPr>
        <p:grpSpPr>
          <a:xfrm>
            <a:off x="7016433" y="3247073"/>
            <a:ext cx="2286000" cy="1143000"/>
            <a:chOff x="5245894" y="2410619"/>
            <a:chExt cx="2286000" cy="1143000"/>
          </a:xfrm>
        </p:grpSpPr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5245894" y="2410619"/>
              <a:ext cx="533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 flipH="1">
              <a:off x="5779294" y="2410619"/>
              <a:ext cx="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5779294" y="2791619"/>
              <a:ext cx="533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 flipH="1">
              <a:off x="6312694" y="2791619"/>
              <a:ext cx="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6312694" y="3172619"/>
              <a:ext cx="6096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 flipH="1">
              <a:off x="6922294" y="3172619"/>
              <a:ext cx="0" cy="381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6922294" y="3553619"/>
              <a:ext cx="6096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9" name="Text Box 39"/>
          <p:cNvSpPr txBox="1">
            <a:spLocks noChangeArrowheads="1"/>
          </p:cNvSpPr>
          <p:nvPr/>
        </p:nvSpPr>
        <p:spPr bwMode="auto">
          <a:xfrm rot="2031351">
            <a:off x="7618095" y="2880360"/>
            <a:ext cx="275748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kumimoji="1" lang="zh-CN" altLang="en-US" sz="2800" b="1" noProof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每下一级乘</a:t>
            </a:r>
            <a:r>
              <a:rPr kumimoji="1" lang="en-US" altLang="zh-CN" sz="2800" b="1" noProof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10</a:t>
            </a:r>
            <a:endParaRPr kumimoji="1" lang="en-US" altLang="zh-CN" sz="2800" b="1" noProof="0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" name="Text Box 40"/>
          <p:cNvSpPr txBox="1">
            <a:spLocks noChangeArrowheads="1"/>
          </p:cNvSpPr>
          <p:nvPr/>
        </p:nvSpPr>
        <p:spPr bwMode="auto">
          <a:xfrm>
            <a:off x="3079433" y="4694873"/>
            <a:ext cx="3976688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en-US" altLang="zh-CN" sz="2800" b="1" kern="1200" cap="none" spc="0" normalizeH="0" baseline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kumimoji="1" lang="zh-CN" altLang="en-US" sz="2800" b="1" kern="1200" cap="none" spc="0" normalizeH="0" baseline="0" noProof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</a:t>
            </a:r>
            <a:r>
              <a:rPr kumimoji="1" lang="zh-CN" altLang="en-US" sz="2800" b="1" kern="1200" cap="none" spc="0" normalizeH="0" baseline="0" noProof="0">
                <a:solidFill>
                  <a:srgbClr val="0000FF"/>
                </a:solidFill>
                <a:latin typeface="+mn-lt"/>
                <a:ea typeface="+mn-ea"/>
                <a:cs typeface="+mn-cs"/>
              </a:rPr>
              <a:t>                        </a:t>
            </a:r>
            <a:r>
              <a:rPr kumimoji="1" lang="zh-CN" altLang="en-US" sz="2800" b="1" kern="1200" cap="none" spc="0" normalizeH="0" baseline="0" noProof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</a:t>
            </a:r>
            <a:endParaRPr kumimoji="1" lang="zh-CN" altLang="en-US" sz="2800" b="1" kern="1200" cap="none" spc="0" normalizeH="0" baseline="0" noProof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1" name="Line 41"/>
          <p:cNvSpPr>
            <a:spLocks noChangeShapeType="1"/>
          </p:cNvSpPr>
          <p:nvPr/>
        </p:nvSpPr>
        <p:spPr bwMode="auto">
          <a:xfrm>
            <a:off x="3898583" y="4932998"/>
            <a:ext cx="205740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Line 42"/>
          <p:cNvSpPr>
            <a:spLocks noChangeShapeType="1"/>
          </p:cNvSpPr>
          <p:nvPr/>
        </p:nvSpPr>
        <p:spPr bwMode="auto">
          <a:xfrm flipH="1">
            <a:off x="3870008" y="5066348"/>
            <a:ext cx="205105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Text Box 43"/>
          <p:cNvSpPr txBox="1">
            <a:spLocks noChangeArrowheads="1"/>
          </p:cNvSpPr>
          <p:nvPr/>
        </p:nvSpPr>
        <p:spPr bwMode="auto">
          <a:xfrm>
            <a:off x="4216083" y="4380548"/>
            <a:ext cx="149225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kumimoji="1" lang="zh-CN" altLang="en-US" sz="2800" b="1" noProof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乘倍数</a:t>
            </a:r>
            <a:endParaRPr kumimoji="1" lang="zh-CN" altLang="en-US" sz="2800" b="1" noProof="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4" name="Text Box 44"/>
          <p:cNvSpPr txBox="1">
            <a:spLocks noChangeArrowheads="1"/>
          </p:cNvSpPr>
          <p:nvPr/>
        </p:nvSpPr>
        <p:spPr bwMode="auto">
          <a:xfrm>
            <a:off x="4108133" y="5117148"/>
            <a:ext cx="176847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kumimoji="1" lang="zh-CN" altLang="en-US" sz="2800" b="1" noProof="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除以倍数</a:t>
            </a:r>
            <a:endParaRPr kumimoji="1" lang="zh-CN" altLang="en-US" sz="2800" b="1" noProof="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5" name="Text Box 45"/>
          <p:cNvSpPr txBox="1">
            <a:spLocks noChangeArrowheads="1"/>
          </p:cNvSpPr>
          <p:nvPr/>
        </p:nvSpPr>
        <p:spPr bwMode="auto">
          <a:xfrm>
            <a:off x="2612708" y="2226310"/>
            <a:ext cx="86677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>
                <a:solidFill>
                  <a:srgbClr val="E95A67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km</a:t>
            </a:r>
            <a:endParaRPr kumimoji="0" lang="en-US" altLang="zh-CN" sz="2800" b="1" kern="1200" cap="none" spc="0" normalizeH="0" baseline="0" noProof="0">
              <a:solidFill>
                <a:srgbClr val="E95A67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9" name="Line 38"/>
          <p:cNvSpPr>
            <a:spLocks noChangeShapeType="1"/>
          </p:cNvSpPr>
          <p:nvPr/>
        </p:nvSpPr>
        <p:spPr bwMode="auto">
          <a:xfrm>
            <a:off x="7556183" y="2561273"/>
            <a:ext cx="2286000" cy="15240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流程图: 终止 37"/>
          <p:cNvSpPr/>
          <p:nvPr/>
        </p:nvSpPr>
        <p:spPr>
          <a:xfrm>
            <a:off x="1080453" y="1019810"/>
            <a:ext cx="1371600" cy="457200"/>
          </a:xfrm>
          <a:prstGeom prst="flowChartTermina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3259" name="文本框 30"/>
          <p:cNvSpPr txBox="1"/>
          <p:nvPr/>
        </p:nvSpPr>
        <p:spPr>
          <a:xfrm>
            <a:off x="1278890" y="978535"/>
            <a:ext cx="10001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归 纳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1811655" y="1681480"/>
            <a:ext cx="8732520" cy="402780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9" grpId="0"/>
      <p:bldP spid="40" grpId="0"/>
      <p:bldP spid="43" grpId="0"/>
      <p:bldP spid="44" grpId="0"/>
      <p:bldP spid="38" grpId="0"/>
      <p:bldP spid="53259" grpId="0"/>
      <p:bldP spid="47" grpId="0"/>
      <p:bldP spid="10" grpId="0"/>
      <p:bldP spid="11" grpId="0"/>
      <p:bldP spid="12" grpId="0"/>
      <p:bldP spid="45" grpId="0"/>
      <p:bldP spid="15" grpId="0"/>
      <p:bldP spid="32" grpId="0"/>
      <p:bldP spid="33" grpId="0"/>
      <p:bldP spid="34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491615" y="1165860"/>
            <a:ext cx="243713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.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国际单位制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5350" y="3931920"/>
            <a:ext cx="831469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71120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在国际上为了交流，国际计量组织制定了一套国际统一的单位，叫做国际单位制（简称</a:t>
            </a: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SI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）。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409" name="矩形 5"/>
          <p:cNvSpPr/>
          <p:nvPr/>
        </p:nvSpPr>
        <p:spPr>
          <a:xfrm>
            <a:off x="2953385" y="2040573"/>
            <a:ext cx="459422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我国过去采用“尺”；</a:t>
            </a:r>
            <a:endParaRPr lang="en-US" altLang="zh-CN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5410" name="矩形 6"/>
          <p:cNvSpPr/>
          <p:nvPr/>
        </p:nvSpPr>
        <p:spPr>
          <a:xfrm>
            <a:off x="2953385" y="2777808"/>
            <a:ext cx="572770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欧洲、美洲国家采用“英尺”.</a:t>
            </a:r>
            <a:endParaRPr lang="en-US" altLang="zh-CN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7113905" y="1903095"/>
            <a:ext cx="2381250" cy="784225"/>
          </a:xfrm>
          <a:prstGeom prst="wedgeRoundRectCallout">
            <a:avLst>
              <a:gd name="adj1" fmla="val -63630"/>
              <a:gd name="adj2" fmla="val 43621"/>
              <a:gd name="adj3" fmla="val 16667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交流不方便！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409" grpId="0"/>
      <p:bldP spid="15410" grpId="0"/>
      <p:bldP spid="10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121059" y="1286429"/>
            <a:ext cx="8403431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下列说法中，正确的是（    ）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估测不准确，不值得推广应用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人们经常用的测量工具有很多，如尺、臂长、步长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任何测量都必须有个标准量作为衡量，否则无法比较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某人在测量中记录的数据为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50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，这一定是体重测量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6190" y="4072255"/>
            <a:ext cx="9810115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析：估测尽管不够精确，但在实际当中有一定的实用价值，因为有时不需要那么精确地测量，只是作为比较即可。臂长、步长是我们不要求精确测量时的常用长度单位。任何测量都必须有个用来比较的标准量。记录的数据必须由数值和单位组成，否则无法了解测量的是什么。</a:t>
            </a:r>
            <a:endParaRPr lang="zh-CN" altLang="en-US" sz="24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2031048" y="1422083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475423" y="84137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7455" y="1422400"/>
            <a:ext cx="4470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5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55307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14"/>
          <p:cNvSpPr txBox="1"/>
          <p:nvPr/>
        </p:nvSpPr>
        <p:spPr>
          <a:xfrm>
            <a:off x="2649855" y="1285240"/>
            <a:ext cx="7170420" cy="11760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609600"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一根头发丝的直径约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8.2</a:t>
            </a:r>
            <a:r>
              <a:rPr lang="en-US" sz="2400" b="1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μm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合</a:t>
            </a:r>
            <a:r>
              <a:rPr lang="en-US" altLang="zh-CN" sz="2400" b="1" u="sng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 __________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=__________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mm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=__________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nm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85710" y="1386840"/>
            <a:ext cx="1375410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/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8.2</a:t>
            </a: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altLang="zh-CN" sz="2400" b="1" baseline="30000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-6</a:t>
            </a:r>
            <a:endParaRPr lang="en-US" altLang="zh-CN" sz="2400" b="1" baseline="30000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72050" y="1899920"/>
            <a:ext cx="1372870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l" defTabSz="685165">
              <a:buClrTx/>
              <a:buSzTx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8.2×10</a:t>
            </a:r>
            <a:r>
              <a:rPr lang="en-US" altLang="zh-CN" sz="2400" b="1" baseline="30000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</a:t>
            </a:r>
            <a:endParaRPr lang="en-US" altLang="zh-CN" sz="2400" b="1" baseline="30000">
              <a:solidFill>
                <a:srgbClr val="E95A6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文本框 15"/>
          <p:cNvSpPr txBox="1"/>
          <p:nvPr/>
        </p:nvSpPr>
        <p:spPr>
          <a:xfrm>
            <a:off x="2851150" y="1899920"/>
            <a:ext cx="1430020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l" defTabSz="685165">
              <a:buClrTx/>
              <a:buSzTx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8.2×10</a:t>
            </a:r>
            <a:r>
              <a:rPr lang="en-US" altLang="zh-CN" sz="2400" b="1" baseline="30000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</a:t>
            </a:r>
            <a:endParaRPr lang="en-US" altLang="zh-CN" sz="2400" b="1" baseline="30000">
              <a:solidFill>
                <a:srgbClr val="E95A6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文本框 15"/>
          <p:cNvSpPr txBox="1"/>
          <p:nvPr/>
        </p:nvSpPr>
        <p:spPr>
          <a:xfrm>
            <a:off x="7585710" y="1899920"/>
            <a:ext cx="82613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l" defTabSz="685165">
              <a:buClrTx/>
              <a:buSzTx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8200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5302" name="组合 15"/>
          <p:cNvGrpSpPr/>
          <p:nvPr/>
        </p:nvGrpSpPr>
        <p:grpSpPr>
          <a:xfrm>
            <a:off x="2493328" y="1345248"/>
            <a:ext cx="582612" cy="458787"/>
            <a:chOff x="4812" y="1680"/>
            <a:chExt cx="918" cy="724"/>
          </a:xfrm>
        </p:grpSpPr>
        <p:grpSp>
          <p:nvGrpSpPr>
            <p:cNvPr id="55303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10" name="圆角矩形 9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55306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55307" name="文本框 1"/>
          <p:cNvSpPr txBox="1"/>
          <p:nvPr/>
        </p:nvSpPr>
        <p:spPr>
          <a:xfrm>
            <a:off x="1937703" y="76454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60246" y="3242455"/>
            <a:ext cx="8697194" cy="2861310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如图是常用的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号电池的示意图，其型号的另一种表示方法为“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14500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”，前两位数是直径，后三位数是高度，该型号电池高度为（　　）。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14mm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145mm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500mm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50.0mm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20792" y="4453184"/>
            <a:ext cx="333375" cy="4385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165"/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4337" name="Picture 1" descr="D:\桌面\100017469511_14497279299732.jpg"/>
          <p:cNvPicPr>
            <a:picLocks noChangeAspect="1" noChangeArrowheads="1"/>
          </p:cNvPicPr>
          <p:nvPr/>
        </p:nvPicPr>
        <p:blipFill>
          <a:blip r:embed="rId2"/>
          <a:srcRect l="33738" t="3623" r="34270"/>
          <a:stretch>
            <a:fillRect/>
          </a:stretch>
        </p:blipFill>
        <p:spPr bwMode="auto">
          <a:xfrm>
            <a:off x="8380804" y="4453184"/>
            <a:ext cx="919341" cy="1897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" name="组合 15"/>
          <p:cNvGrpSpPr/>
          <p:nvPr/>
        </p:nvGrpSpPr>
        <p:grpSpPr>
          <a:xfrm>
            <a:off x="1959928" y="3348673"/>
            <a:ext cx="582612" cy="458787"/>
            <a:chOff x="4812" y="1680"/>
            <a:chExt cx="918" cy="724"/>
          </a:xfrm>
        </p:grpSpPr>
        <p:grpSp>
          <p:nvGrpSpPr>
            <p:cNvPr id="5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9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1" name="文本框 1"/>
          <p:cNvSpPr txBox="1"/>
          <p:nvPr/>
        </p:nvSpPr>
        <p:spPr>
          <a:xfrm>
            <a:off x="1404303" y="276796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7" grpId="0"/>
      <p:bldP spid="55307" grpId="0"/>
      <p:bldP spid="15" grpId="0"/>
      <p:bldP spid="11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24"/>
          <p:cNvSpPr txBox="1"/>
          <p:nvPr/>
        </p:nvSpPr>
        <p:spPr>
          <a:xfrm>
            <a:off x="0" y="1063625"/>
            <a:ext cx="5093970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二、长度的测量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8492" name="Picture 5" descr="37_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840" y="2496185"/>
            <a:ext cx="2794000" cy="1771650"/>
          </a:xfrm>
          <a:prstGeom prst="round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490" name="Picture 6" descr="45_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8705" y="4625340"/>
            <a:ext cx="1597025" cy="1428750"/>
          </a:xfrm>
          <a:prstGeom prst="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2" name="Text Box 6"/>
          <p:cNvSpPr>
            <a:spLocks noChangeArrowheads="1"/>
          </p:cNvSpPr>
          <p:nvPr/>
        </p:nvSpPr>
        <p:spPr bwMode="auto">
          <a:xfrm>
            <a:off x="1303655" y="1618615"/>
            <a:ext cx="5861050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rtlCol="0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en-US" altLang="zh-CN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.</a:t>
            </a:r>
            <a:r>
              <a:rPr lang="en-US" altLang="zh-CN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刻度尺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sym typeface="+mn-ea"/>
              </a:rPr>
              <a:t>是测量长度的基本工具。 </a:t>
            </a:r>
            <a:endParaRPr lang="en-US" altLang="zh-CN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18488" name="Picture 7" descr="plasticrul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860" y="4479290"/>
            <a:ext cx="2446020" cy="1720850"/>
          </a:xfrm>
          <a:prstGeom prst="round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8487" name="Picture 2" descr="E:\R八物上\第1节 长度和时间的测量\第1课时 长度的测量\图片\01104003.jpg"/>
          <p:cNvPicPr>
            <a:picLocks noChangeAspect="1"/>
          </p:cNvPicPr>
          <p:nvPr/>
        </p:nvPicPr>
        <p:blipFill>
          <a:blip r:embed="rId5"/>
          <a:srcRect t="25882" r="55891"/>
          <a:stretch>
            <a:fillRect/>
          </a:stretch>
        </p:blipFill>
        <p:spPr>
          <a:xfrm>
            <a:off x="6673850" y="2611755"/>
            <a:ext cx="1843405" cy="1482725"/>
          </a:xfrm>
          <a:prstGeom prst="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9079192" y="5078164"/>
            <a:ext cx="1097001" cy="52245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皮尺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294220" y="5078716"/>
            <a:ext cx="1382998" cy="52223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三角尺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8817928" y="2976880"/>
            <a:ext cx="1157287" cy="5219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卷尺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5073650" y="3092450"/>
            <a:ext cx="969010" cy="52197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直尺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8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8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0" grpId="0"/>
      <p:bldP spid="9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503" name="Text Box 7"/>
          <p:cNvSpPr txBox="1"/>
          <p:nvPr/>
        </p:nvSpPr>
        <p:spPr bwMode="auto">
          <a:xfrm>
            <a:off x="3856355" y="4321810"/>
            <a:ext cx="4222750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比较精确的长度测量工具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19504" name="Picture 5" descr="E:\R八物上\第1节 长度和时间的测量\第1课时 长度的测量\图片\01204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115" y="1613853"/>
            <a:ext cx="4152900" cy="2289175"/>
          </a:xfrm>
          <a:prstGeom prst="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9505" name="Picture 6" descr="E:\R八物上\第1节 长度和时间的测量\第1课时 长度的测量\图片\01204005.jpg"/>
          <p:cNvPicPr>
            <a:picLocks noChangeAspect="1"/>
          </p:cNvPicPr>
          <p:nvPr/>
        </p:nvPicPr>
        <p:blipFill>
          <a:blip r:embed="rId4"/>
          <a:srcRect l="3854" r="3322"/>
          <a:stretch>
            <a:fillRect/>
          </a:stretch>
        </p:blipFill>
        <p:spPr>
          <a:xfrm>
            <a:off x="1440498" y="1592898"/>
            <a:ext cx="4348162" cy="2330450"/>
          </a:xfrm>
          <a:prstGeom prst="rect">
            <a:avLst/>
          </a:prstGeom>
          <a:noFill/>
          <a:ln w="76200" cap="flat" cmpd="tri">
            <a:noFill/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0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83150" y="2028825"/>
            <a:ext cx="4455160" cy="3444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 bwMode="auto">
          <a:xfrm>
            <a:off x="4227830" y="655320"/>
            <a:ext cx="3073400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用刻度尺测量长度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" name="流程图: 可选过程 1"/>
          <p:cNvSpPr/>
          <p:nvPr/>
        </p:nvSpPr>
        <p:spPr>
          <a:xfrm>
            <a:off x="2243455" y="4209415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虚尾箭头 6"/>
          <p:cNvSpPr/>
          <p:nvPr/>
        </p:nvSpPr>
        <p:spPr>
          <a:xfrm>
            <a:off x="4076700" y="4515485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文本框 5"/>
          <p:cNvSpPr txBox="1"/>
          <p:nvPr/>
        </p:nvSpPr>
        <p:spPr>
          <a:xfrm>
            <a:off x="2413318" y="424688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8" name="Text Box 5"/>
          <p:cNvSpPr txBox="1"/>
          <p:nvPr/>
        </p:nvSpPr>
        <p:spPr bwMode="auto">
          <a:xfrm>
            <a:off x="1590675" y="1064260"/>
            <a:ext cx="3161030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正确使用刻度尺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1282" name="Text Box 8"/>
          <p:cNvSpPr/>
          <p:nvPr/>
        </p:nvSpPr>
        <p:spPr>
          <a:xfrm>
            <a:off x="2127885" y="1811020"/>
            <a:ext cx="8252460" cy="1198880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）会认：使用前认清刻度尺的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单位、零刻度线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的位置、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量程、分度值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9244" name="组合 9243"/>
          <p:cNvGrpSpPr/>
          <p:nvPr/>
        </p:nvGrpSpPr>
        <p:grpSpPr>
          <a:xfrm>
            <a:off x="2190115" y="3257769"/>
            <a:ext cx="7977505" cy="2725915"/>
            <a:chOff x="0" y="1830"/>
            <a:chExt cx="5760" cy="2289"/>
          </a:xfrm>
        </p:grpSpPr>
        <p:grpSp>
          <p:nvGrpSpPr>
            <p:cNvPr id="9243" name="组合 9242"/>
            <p:cNvGrpSpPr/>
            <p:nvPr/>
          </p:nvGrpSpPr>
          <p:grpSpPr>
            <a:xfrm>
              <a:off x="0" y="1830"/>
              <a:ext cx="5760" cy="2289"/>
              <a:chOff x="0" y="1830"/>
              <a:chExt cx="5760" cy="2289"/>
            </a:xfrm>
          </p:grpSpPr>
          <p:pic>
            <p:nvPicPr>
              <p:cNvPr id="9222" name="Picture 10" descr="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0" y="2385"/>
                <a:ext cx="5760" cy="127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9223" name="Line 11"/>
              <p:cNvSpPr/>
              <p:nvPr/>
            </p:nvSpPr>
            <p:spPr>
              <a:xfrm flipH="1" flipV="1">
                <a:off x="793" y="3432"/>
                <a:ext cx="1860" cy="386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  <p:sp>
            <p:nvSpPr>
              <p:cNvPr id="9224" name="Text Box 12"/>
              <p:cNvSpPr txBox="1"/>
              <p:nvPr/>
            </p:nvSpPr>
            <p:spPr>
              <a:xfrm>
                <a:off x="2653" y="3732"/>
                <a:ext cx="695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lvl="0" algn="l" defTabSz="685165">
                  <a:buClrTx/>
                  <a:buSzTx/>
                </a:pP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  <a:sym typeface="+mn-ea"/>
                  </a:rPr>
                  <a:t>单位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9225" name="Line 13"/>
              <p:cNvSpPr/>
              <p:nvPr/>
            </p:nvSpPr>
            <p:spPr>
              <a:xfrm flipH="1">
                <a:off x="300" y="2232"/>
                <a:ext cx="675" cy="693"/>
              </a:xfrm>
              <a:prstGeom prst="line">
                <a:avLst/>
              </a:prstGeom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  <p:sp>
            <p:nvSpPr>
              <p:cNvPr id="9226" name="Text Box 14"/>
              <p:cNvSpPr txBox="1"/>
              <p:nvPr/>
            </p:nvSpPr>
            <p:spPr>
              <a:xfrm>
                <a:off x="671" y="1830"/>
                <a:ext cx="1361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defTabSz="685165"/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</a:rPr>
                  <a:t>零刻度线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9228" name="Text Box 16"/>
              <p:cNvSpPr txBox="1"/>
              <p:nvPr/>
            </p:nvSpPr>
            <p:spPr>
              <a:xfrm>
                <a:off x="2598" y="1845"/>
                <a:ext cx="628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lvl="0" algn="l" defTabSz="685165">
                  <a:buClrTx/>
                  <a:buSzTx/>
                </a:pP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  <a:sym typeface="+mn-ea"/>
                  </a:rPr>
                  <a:t>量程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9229" name="Text Box 17"/>
              <p:cNvSpPr txBox="1"/>
              <p:nvPr/>
            </p:nvSpPr>
            <p:spPr>
              <a:xfrm>
                <a:off x="3419" y="3213"/>
                <a:ext cx="887" cy="38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lvl="0" algn="l" defTabSz="685165">
                  <a:buClrTx/>
                  <a:buSzTx/>
                </a:pPr>
                <a:r>
                  <a:rPr lang="zh-CN" altLang="en-US" sz="24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  <a:sym typeface="+mn-ea"/>
                  </a:rPr>
                  <a:t>分度值</a:t>
                </a:r>
                <a:endPara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9233" name="右大括号 9232"/>
              <p:cNvSpPr/>
              <p:nvPr/>
            </p:nvSpPr>
            <p:spPr>
              <a:xfrm rot="-5400000">
                <a:off x="2724" y="-235"/>
                <a:ext cx="283" cy="5188"/>
              </a:xfrm>
              <a:prstGeom prst="rightBrace">
                <a:avLst>
                  <a:gd name="adj1" fmla="val 59324"/>
                  <a:gd name="adj2" fmla="val 50000"/>
                </a:avLst>
              </a:prstGeom>
              <a:noFill/>
              <a:ln w="2857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defTabSz="685165"/>
                <a:endPara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9242" name="组合 9241"/>
            <p:cNvGrpSpPr/>
            <p:nvPr/>
          </p:nvGrpSpPr>
          <p:grpSpPr>
            <a:xfrm>
              <a:off x="3419" y="2841"/>
              <a:ext cx="595" cy="284"/>
              <a:chOff x="3419" y="2841"/>
              <a:chExt cx="595" cy="284"/>
            </a:xfrm>
          </p:grpSpPr>
          <p:sp>
            <p:nvSpPr>
              <p:cNvPr id="9238" name="直接连接符 9237"/>
              <p:cNvSpPr/>
              <p:nvPr/>
            </p:nvSpPr>
            <p:spPr>
              <a:xfrm flipH="1">
                <a:off x="3711" y="2841"/>
                <a:ext cx="0" cy="283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239" name="直接连接符 9238"/>
              <p:cNvSpPr/>
              <p:nvPr/>
            </p:nvSpPr>
            <p:spPr>
              <a:xfrm flipH="1">
                <a:off x="3784" y="2842"/>
                <a:ext cx="0" cy="283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9240" name="直接连接符 9239"/>
              <p:cNvSpPr/>
              <p:nvPr/>
            </p:nvSpPr>
            <p:spPr>
              <a:xfrm>
                <a:off x="3419" y="2982"/>
                <a:ext cx="283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  <p:sp>
            <p:nvSpPr>
              <p:cNvPr id="9241" name="直接连接符 9240"/>
              <p:cNvSpPr/>
              <p:nvPr/>
            </p:nvSpPr>
            <p:spPr>
              <a:xfrm flipH="1">
                <a:off x="3787" y="2982"/>
                <a:ext cx="227" cy="0"/>
              </a:xfrm>
              <a:prstGeom prst="line">
                <a:avLst/>
              </a:prstGeom>
              <a:ln w="9525" cap="flat" cmpd="sng">
                <a:solidFill>
                  <a:srgbClr val="CC0000"/>
                </a:solidFill>
                <a:prstDash val="solid"/>
                <a:headEnd type="none" w="med" len="med"/>
                <a:tailEnd type="triangle" w="med" len="med"/>
              </a:ln>
            </p:spPr>
            <p:txBody>
              <a:bodyPr/>
              <a:lstStyle/>
              <a:p/>
            </p:txBody>
          </p:sp>
        </p:grpSp>
      </p:grp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2" grpId="0"/>
      <p:bldP spid="112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3" name="Text Box 6"/>
          <p:cNvSpPr/>
          <p:nvPr/>
        </p:nvSpPr>
        <p:spPr>
          <a:xfrm>
            <a:off x="1375410" y="2152015"/>
            <a:ext cx="3228975" cy="3322955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7112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刻度尺要</a:t>
            </a: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放正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;有刻度的一边要紧靠被测物体，与所测长度</a:t>
            </a: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平行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，不能倾斜。 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673" name="Text Box 5"/>
          <p:cNvSpPr txBox="1"/>
          <p:nvPr/>
        </p:nvSpPr>
        <p:spPr bwMode="auto">
          <a:xfrm>
            <a:off x="1206500" y="1297305"/>
            <a:ext cx="2049780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（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）会放：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2" name="Group 397"/>
          <p:cNvGrpSpPr/>
          <p:nvPr/>
        </p:nvGrpSpPr>
        <p:grpSpPr>
          <a:xfrm>
            <a:off x="5136991" y="3358518"/>
            <a:ext cx="4629150" cy="922735"/>
            <a:chOff x="952" y="895"/>
            <a:chExt cx="3888" cy="775"/>
          </a:xfrm>
        </p:grpSpPr>
        <p:sp>
          <p:nvSpPr>
            <p:cNvPr id="10499" name="AutoShape 398"/>
            <p:cNvSpPr/>
            <p:nvPr/>
          </p:nvSpPr>
          <p:spPr>
            <a:xfrm>
              <a:off x="1051" y="895"/>
              <a:ext cx="1638" cy="77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165"/>
              <a:endPara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grpSp>
          <p:nvGrpSpPr>
            <p:cNvPr id="10500" name="Group 399"/>
            <p:cNvGrpSpPr/>
            <p:nvPr/>
          </p:nvGrpSpPr>
          <p:grpSpPr>
            <a:xfrm>
              <a:off x="952" y="1172"/>
              <a:ext cx="3888" cy="367"/>
              <a:chOff x="808" y="1328"/>
              <a:chExt cx="3888" cy="499"/>
            </a:xfrm>
          </p:grpSpPr>
          <p:sp>
            <p:nvSpPr>
              <p:cNvPr id="10501" name="AutoShape 400"/>
              <p:cNvSpPr/>
              <p:nvPr/>
            </p:nvSpPr>
            <p:spPr>
              <a:xfrm>
                <a:off x="808" y="1328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defTabSz="685165"/>
                <a:r>
                  <a:rPr lang="en-US" altLang="zh-CN" sz="9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0 cm     1            2            3           4            5           6           7            8           9          10 </a:t>
                </a:r>
                <a:endParaRPr lang="en-US" altLang="zh-CN" sz="900" b="1">
                  <a:solidFill>
                    <a:srgbClr val="000000"/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02" name="Line 401"/>
              <p:cNvSpPr/>
              <p:nvPr/>
            </p:nvSpPr>
            <p:spPr>
              <a:xfrm flipH="1">
                <a:off x="89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03" name="Line 402"/>
              <p:cNvSpPr/>
              <p:nvPr/>
            </p:nvSpPr>
            <p:spPr>
              <a:xfrm flipH="1">
                <a:off x="93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04" name="Line 403"/>
              <p:cNvSpPr/>
              <p:nvPr/>
            </p:nvSpPr>
            <p:spPr>
              <a:xfrm flipH="1">
                <a:off x="97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05" name="Line 404"/>
              <p:cNvSpPr/>
              <p:nvPr/>
            </p:nvSpPr>
            <p:spPr>
              <a:xfrm flipH="1">
                <a:off x="100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06" name="Line 405"/>
              <p:cNvSpPr/>
              <p:nvPr/>
            </p:nvSpPr>
            <p:spPr>
              <a:xfrm flipH="1">
                <a:off x="104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07" name="Line 406"/>
              <p:cNvSpPr/>
              <p:nvPr/>
            </p:nvSpPr>
            <p:spPr>
              <a:xfrm flipH="1">
                <a:off x="108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08" name="Line 407"/>
              <p:cNvSpPr/>
              <p:nvPr/>
            </p:nvSpPr>
            <p:spPr>
              <a:xfrm flipH="1">
                <a:off x="108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09" name="Line 408"/>
              <p:cNvSpPr/>
              <p:nvPr/>
            </p:nvSpPr>
            <p:spPr>
              <a:xfrm flipH="1">
                <a:off x="111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10" name="Line 409"/>
              <p:cNvSpPr/>
              <p:nvPr/>
            </p:nvSpPr>
            <p:spPr>
              <a:xfrm flipH="1">
                <a:off x="115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11" name="Line 410"/>
              <p:cNvSpPr/>
              <p:nvPr/>
            </p:nvSpPr>
            <p:spPr>
              <a:xfrm flipH="1">
                <a:off x="118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12" name="Line 411"/>
              <p:cNvSpPr/>
              <p:nvPr/>
            </p:nvSpPr>
            <p:spPr>
              <a:xfrm flipH="1">
                <a:off x="122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13" name="Line 412"/>
              <p:cNvSpPr/>
              <p:nvPr/>
            </p:nvSpPr>
            <p:spPr>
              <a:xfrm flipH="1">
                <a:off x="126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14" name="Line 413"/>
              <p:cNvSpPr/>
              <p:nvPr/>
            </p:nvSpPr>
            <p:spPr>
              <a:xfrm flipH="1">
                <a:off x="126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15" name="Line 414"/>
              <p:cNvSpPr/>
              <p:nvPr/>
            </p:nvSpPr>
            <p:spPr>
              <a:xfrm flipH="1">
                <a:off x="129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16" name="Line 415"/>
              <p:cNvSpPr/>
              <p:nvPr/>
            </p:nvSpPr>
            <p:spPr>
              <a:xfrm flipH="1">
                <a:off x="133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17" name="Line 416"/>
              <p:cNvSpPr/>
              <p:nvPr/>
            </p:nvSpPr>
            <p:spPr>
              <a:xfrm flipH="1">
                <a:off x="137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18" name="Line 417"/>
              <p:cNvSpPr/>
              <p:nvPr/>
            </p:nvSpPr>
            <p:spPr>
              <a:xfrm flipH="1">
                <a:off x="140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19" name="Line 418"/>
              <p:cNvSpPr/>
              <p:nvPr/>
            </p:nvSpPr>
            <p:spPr>
              <a:xfrm flipH="1">
                <a:off x="144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20" name="Line 419"/>
              <p:cNvSpPr/>
              <p:nvPr/>
            </p:nvSpPr>
            <p:spPr>
              <a:xfrm flipH="1">
                <a:off x="144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21" name="Line 420"/>
              <p:cNvSpPr/>
              <p:nvPr/>
            </p:nvSpPr>
            <p:spPr>
              <a:xfrm flipH="1">
                <a:off x="147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22" name="Line 421"/>
              <p:cNvSpPr/>
              <p:nvPr/>
            </p:nvSpPr>
            <p:spPr>
              <a:xfrm flipH="1">
                <a:off x="151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23" name="Line 422"/>
              <p:cNvSpPr/>
              <p:nvPr/>
            </p:nvSpPr>
            <p:spPr>
              <a:xfrm flipH="1">
                <a:off x="155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24" name="Line 423"/>
              <p:cNvSpPr/>
              <p:nvPr/>
            </p:nvSpPr>
            <p:spPr>
              <a:xfrm flipH="1">
                <a:off x="158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25" name="Line 424"/>
              <p:cNvSpPr/>
              <p:nvPr/>
            </p:nvSpPr>
            <p:spPr>
              <a:xfrm flipH="1">
                <a:off x="162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26" name="Line 425"/>
              <p:cNvSpPr/>
              <p:nvPr/>
            </p:nvSpPr>
            <p:spPr>
              <a:xfrm flipH="1">
                <a:off x="162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27" name="Line 426"/>
              <p:cNvSpPr/>
              <p:nvPr/>
            </p:nvSpPr>
            <p:spPr>
              <a:xfrm flipH="1">
                <a:off x="166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28" name="Line 427"/>
              <p:cNvSpPr/>
              <p:nvPr/>
            </p:nvSpPr>
            <p:spPr>
              <a:xfrm flipH="1">
                <a:off x="169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29" name="Line 428"/>
              <p:cNvSpPr/>
              <p:nvPr/>
            </p:nvSpPr>
            <p:spPr>
              <a:xfrm flipH="1">
                <a:off x="173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30" name="Line 429"/>
              <p:cNvSpPr/>
              <p:nvPr/>
            </p:nvSpPr>
            <p:spPr>
              <a:xfrm flipH="1">
                <a:off x="176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31" name="Line 430"/>
              <p:cNvSpPr/>
              <p:nvPr/>
            </p:nvSpPr>
            <p:spPr>
              <a:xfrm flipH="1">
                <a:off x="180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32" name="Line 431"/>
              <p:cNvSpPr/>
              <p:nvPr/>
            </p:nvSpPr>
            <p:spPr>
              <a:xfrm flipH="1">
                <a:off x="180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33" name="Line 432"/>
              <p:cNvSpPr/>
              <p:nvPr/>
            </p:nvSpPr>
            <p:spPr>
              <a:xfrm flipH="1">
                <a:off x="184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34" name="Line 433"/>
              <p:cNvSpPr/>
              <p:nvPr/>
            </p:nvSpPr>
            <p:spPr>
              <a:xfrm flipH="1">
                <a:off x="187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35" name="Line 434"/>
              <p:cNvSpPr/>
              <p:nvPr/>
            </p:nvSpPr>
            <p:spPr>
              <a:xfrm flipH="1">
                <a:off x="191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36" name="Line 435"/>
              <p:cNvSpPr/>
              <p:nvPr/>
            </p:nvSpPr>
            <p:spPr>
              <a:xfrm flipH="1">
                <a:off x="195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37" name="Line 436"/>
              <p:cNvSpPr/>
              <p:nvPr/>
            </p:nvSpPr>
            <p:spPr>
              <a:xfrm flipH="1">
                <a:off x="198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38" name="Line 437"/>
              <p:cNvSpPr/>
              <p:nvPr/>
            </p:nvSpPr>
            <p:spPr>
              <a:xfrm flipH="1">
                <a:off x="198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39" name="Line 438"/>
              <p:cNvSpPr/>
              <p:nvPr/>
            </p:nvSpPr>
            <p:spPr>
              <a:xfrm flipH="1">
                <a:off x="202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40" name="Line 439"/>
              <p:cNvSpPr/>
              <p:nvPr/>
            </p:nvSpPr>
            <p:spPr>
              <a:xfrm flipH="1">
                <a:off x="205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41" name="Line 440"/>
              <p:cNvSpPr/>
              <p:nvPr/>
            </p:nvSpPr>
            <p:spPr>
              <a:xfrm flipH="1">
                <a:off x="209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42" name="Line 441"/>
              <p:cNvSpPr/>
              <p:nvPr/>
            </p:nvSpPr>
            <p:spPr>
              <a:xfrm flipH="1">
                <a:off x="213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43" name="Line 442"/>
              <p:cNvSpPr/>
              <p:nvPr/>
            </p:nvSpPr>
            <p:spPr>
              <a:xfrm flipH="1">
                <a:off x="216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44" name="Line 443"/>
              <p:cNvSpPr/>
              <p:nvPr/>
            </p:nvSpPr>
            <p:spPr>
              <a:xfrm flipH="1">
                <a:off x="216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45" name="Line 444"/>
              <p:cNvSpPr/>
              <p:nvPr/>
            </p:nvSpPr>
            <p:spPr>
              <a:xfrm flipH="1">
                <a:off x="220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46" name="Line 445"/>
              <p:cNvSpPr/>
              <p:nvPr/>
            </p:nvSpPr>
            <p:spPr>
              <a:xfrm flipH="1">
                <a:off x="223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47" name="Line 446"/>
              <p:cNvSpPr/>
              <p:nvPr/>
            </p:nvSpPr>
            <p:spPr>
              <a:xfrm flipH="1">
                <a:off x="227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48" name="Line 447"/>
              <p:cNvSpPr/>
              <p:nvPr/>
            </p:nvSpPr>
            <p:spPr>
              <a:xfrm flipH="1">
                <a:off x="231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49" name="Line 448"/>
              <p:cNvSpPr/>
              <p:nvPr/>
            </p:nvSpPr>
            <p:spPr>
              <a:xfrm flipH="1">
                <a:off x="2348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50" name="Line 449"/>
              <p:cNvSpPr/>
              <p:nvPr/>
            </p:nvSpPr>
            <p:spPr>
              <a:xfrm flipH="1">
                <a:off x="2348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51" name="Line 450"/>
              <p:cNvSpPr/>
              <p:nvPr/>
            </p:nvSpPr>
            <p:spPr>
              <a:xfrm flipH="1">
                <a:off x="238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52" name="Line 451"/>
              <p:cNvSpPr/>
              <p:nvPr/>
            </p:nvSpPr>
            <p:spPr>
              <a:xfrm flipH="1">
                <a:off x="242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53" name="Line 452"/>
              <p:cNvSpPr/>
              <p:nvPr/>
            </p:nvSpPr>
            <p:spPr>
              <a:xfrm flipH="1">
                <a:off x="245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54" name="Line 453"/>
              <p:cNvSpPr/>
              <p:nvPr/>
            </p:nvSpPr>
            <p:spPr>
              <a:xfrm flipH="1">
                <a:off x="249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55" name="Line 454"/>
              <p:cNvSpPr/>
              <p:nvPr/>
            </p:nvSpPr>
            <p:spPr>
              <a:xfrm flipH="1">
                <a:off x="252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56" name="Line 455"/>
              <p:cNvSpPr/>
              <p:nvPr/>
            </p:nvSpPr>
            <p:spPr>
              <a:xfrm flipH="1">
                <a:off x="252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57" name="Line 456"/>
              <p:cNvSpPr/>
              <p:nvPr/>
            </p:nvSpPr>
            <p:spPr>
              <a:xfrm flipH="1">
                <a:off x="256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58" name="Line 457"/>
              <p:cNvSpPr/>
              <p:nvPr/>
            </p:nvSpPr>
            <p:spPr>
              <a:xfrm flipH="1">
                <a:off x="260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59" name="Line 458"/>
              <p:cNvSpPr/>
              <p:nvPr/>
            </p:nvSpPr>
            <p:spPr>
              <a:xfrm flipH="1">
                <a:off x="263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60" name="Line 459"/>
              <p:cNvSpPr/>
              <p:nvPr/>
            </p:nvSpPr>
            <p:spPr>
              <a:xfrm flipH="1">
                <a:off x="267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61" name="Line 460"/>
              <p:cNvSpPr/>
              <p:nvPr/>
            </p:nvSpPr>
            <p:spPr>
              <a:xfrm flipH="1">
                <a:off x="271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62" name="Line 461"/>
              <p:cNvSpPr/>
              <p:nvPr/>
            </p:nvSpPr>
            <p:spPr>
              <a:xfrm flipH="1">
                <a:off x="271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63" name="Line 462"/>
              <p:cNvSpPr/>
              <p:nvPr/>
            </p:nvSpPr>
            <p:spPr>
              <a:xfrm flipH="1">
                <a:off x="274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64" name="Line 463"/>
              <p:cNvSpPr/>
              <p:nvPr/>
            </p:nvSpPr>
            <p:spPr>
              <a:xfrm flipH="1">
                <a:off x="278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65" name="Line 464"/>
              <p:cNvSpPr/>
              <p:nvPr/>
            </p:nvSpPr>
            <p:spPr>
              <a:xfrm flipH="1">
                <a:off x="281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66" name="Line 465"/>
              <p:cNvSpPr/>
              <p:nvPr/>
            </p:nvSpPr>
            <p:spPr>
              <a:xfrm flipH="1">
                <a:off x="285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67" name="Line 466"/>
              <p:cNvSpPr/>
              <p:nvPr/>
            </p:nvSpPr>
            <p:spPr>
              <a:xfrm flipH="1">
                <a:off x="289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68" name="Line 467"/>
              <p:cNvSpPr/>
              <p:nvPr/>
            </p:nvSpPr>
            <p:spPr>
              <a:xfrm flipH="1">
                <a:off x="289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69" name="Line 468"/>
              <p:cNvSpPr/>
              <p:nvPr/>
            </p:nvSpPr>
            <p:spPr>
              <a:xfrm flipH="1">
                <a:off x="292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70" name="Line 469"/>
              <p:cNvSpPr/>
              <p:nvPr/>
            </p:nvSpPr>
            <p:spPr>
              <a:xfrm flipH="1">
                <a:off x="296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71" name="Line 470"/>
              <p:cNvSpPr/>
              <p:nvPr/>
            </p:nvSpPr>
            <p:spPr>
              <a:xfrm flipH="1">
                <a:off x="300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72" name="Line 471"/>
              <p:cNvSpPr/>
              <p:nvPr/>
            </p:nvSpPr>
            <p:spPr>
              <a:xfrm flipH="1">
                <a:off x="303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73" name="Line 472"/>
              <p:cNvSpPr/>
              <p:nvPr/>
            </p:nvSpPr>
            <p:spPr>
              <a:xfrm flipH="1">
                <a:off x="307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74" name="Line 473"/>
              <p:cNvSpPr/>
              <p:nvPr/>
            </p:nvSpPr>
            <p:spPr>
              <a:xfrm flipH="1">
                <a:off x="307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75" name="Line 474"/>
              <p:cNvSpPr/>
              <p:nvPr/>
            </p:nvSpPr>
            <p:spPr>
              <a:xfrm flipH="1">
                <a:off x="310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76" name="Line 475"/>
              <p:cNvSpPr/>
              <p:nvPr/>
            </p:nvSpPr>
            <p:spPr>
              <a:xfrm flipH="1">
                <a:off x="314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77" name="Line 476"/>
              <p:cNvSpPr/>
              <p:nvPr/>
            </p:nvSpPr>
            <p:spPr>
              <a:xfrm flipH="1">
                <a:off x="318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78" name="Line 477"/>
              <p:cNvSpPr/>
              <p:nvPr/>
            </p:nvSpPr>
            <p:spPr>
              <a:xfrm flipH="1">
                <a:off x="321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79" name="Line 478"/>
              <p:cNvSpPr/>
              <p:nvPr/>
            </p:nvSpPr>
            <p:spPr>
              <a:xfrm flipH="1">
                <a:off x="325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80" name="Line 479"/>
              <p:cNvSpPr/>
              <p:nvPr/>
            </p:nvSpPr>
            <p:spPr>
              <a:xfrm flipH="1">
                <a:off x="325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81" name="Line 480"/>
              <p:cNvSpPr/>
              <p:nvPr/>
            </p:nvSpPr>
            <p:spPr>
              <a:xfrm flipH="1">
                <a:off x="328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82" name="Line 481"/>
              <p:cNvSpPr/>
              <p:nvPr/>
            </p:nvSpPr>
            <p:spPr>
              <a:xfrm flipH="1">
                <a:off x="332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83" name="Line 482"/>
              <p:cNvSpPr/>
              <p:nvPr/>
            </p:nvSpPr>
            <p:spPr>
              <a:xfrm flipH="1">
                <a:off x="336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84" name="Line 483"/>
              <p:cNvSpPr/>
              <p:nvPr/>
            </p:nvSpPr>
            <p:spPr>
              <a:xfrm flipH="1">
                <a:off x="339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85" name="Line 484"/>
              <p:cNvSpPr/>
              <p:nvPr/>
            </p:nvSpPr>
            <p:spPr>
              <a:xfrm flipH="1">
                <a:off x="343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86" name="Line 485"/>
              <p:cNvSpPr/>
              <p:nvPr/>
            </p:nvSpPr>
            <p:spPr>
              <a:xfrm flipH="1">
                <a:off x="343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87" name="Line 486"/>
              <p:cNvSpPr/>
              <p:nvPr/>
            </p:nvSpPr>
            <p:spPr>
              <a:xfrm flipH="1">
                <a:off x="347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88" name="Line 487"/>
              <p:cNvSpPr/>
              <p:nvPr/>
            </p:nvSpPr>
            <p:spPr>
              <a:xfrm flipH="1">
                <a:off x="350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89" name="Line 488"/>
              <p:cNvSpPr/>
              <p:nvPr/>
            </p:nvSpPr>
            <p:spPr>
              <a:xfrm flipH="1">
                <a:off x="354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90" name="Line 489"/>
              <p:cNvSpPr/>
              <p:nvPr/>
            </p:nvSpPr>
            <p:spPr>
              <a:xfrm flipH="1">
                <a:off x="357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91" name="Line 490"/>
              <p:cNvSpPr/>
              <p:nvPr/>
            </p:nvSpPr>
            <p:spPr>
              <a:xfrm flipH="1">
                <a:off x="361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92" name="Line 491"/>
              <p:cNvSpPr/>
              <p:nvPr/>
            </p:nvSpPr>
            <p:spPr>
              <a:xfrm flipH="1">
                <a:off x="361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93" name="Line 492"/>
              <p:cNvSpPr/>
              <p:nvPr/>
            </p:nvSpPr>
            <p:spPr>
              <a:xfrm flipH="1">
                <a:off x="365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94" name="Line 493"/>
              <p:cNvSpPr/>
              <p:nvPr/>
            </p:nvSpPr>
            <p:spPr>
              <a:xfrm flipH="1">
                <a:off x="368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95" name="Line 494"/>
              <p:cNvSpPr/>
              <p:nvPr/>
            </p:nvSpPr>
            <p:spPr>
              <a:xfrm flipH="1">
                <a:off x="372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96" name="Line 495"/>
              <p:cNvSpPr/>
              <p:nvPr/>
            </p:nvSpPr>
            <p:spPr>
              <a:xfrm flipH="1">
                <a:off x="376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597" name="Line 496"/>
              <p:cNvSpPr/>
              <p:nvPr/>
            </p:nvSpPr>
            <p:spPr>
              <a:xfrm flipH="1">
                <a:off x="379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0598" name="Group 497"/>
              <p:cNvGrpSpPr/>
              <p:nvPr/>
            </p:nvGrpSpPr>
            <p:grpSpPr>
              <a:xfrm>
                <a:off x="3796" y="1379"/>
                <a:ext cx="145" cy="118"/>
                <a:chOff x="3963" y="2822"/>
                <a:chExt cx="145" cy="118"/>
              </a:xfrm>
            </p:grpSpPr>
            <p:sp>
              <p:nvSpPr>
                <p:cNvPr id="10619" name="Line 498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20" name="Line 499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21" name="Line 500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22" name="Line 501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23" name="Line 502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0599" name="Line 503"/>
              <p:cNvSpPr/>
              <p:nvPr/>
            </p:nvSpPr>
            <p:spPr>
              <a:xfrm flipH="1">
                <a:off x="397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600" name="Line 504"/>
              <p:cNvSpPr/>
              <p:nvPr/>
            </p:nvSpPr>
            <p:spPr>
              <a:xfrm flipH="1">
                <a:off x="397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601" name="Line 505"/>
              <p:cNvSpPr/>
              <p:nvPr/>
            </p:nvSpPr>
            <p:spPr>
              <a:xfrm flipH="1">
                <a:off x="401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602" name="Line 506"/>
              <p:cNvSpPr/>
              <p:nvPr/>
            </p:nvSpPr>
            <p:spPr>
              <a:xfrm flipH="1">
                <a:off x="404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603" name="Line 507"/>
              <p:cNvSpPr/>
              <p:nvPr/>
            </p:nvSpPr>
            <p:spPr>
              <a:xfrm flipH="1">
                <a:off x="408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604" name="Line 508"/>
              <p:cNvSpPr/>
              <p:nvPr/>
            </p:nvSpPr>
            <p:spPr>
              <a:xfrm flipH="1">
                <a:off x="412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0605" name="Group 509"/>
              <p:cNvGrpSpPr/>
              <p:nvPr/>
            </p:nvGrpSpPr>
            <p:grpSpPr>
              <a:xfrm>
                <a:off x="4156" y="1379"/>
                <a:ext cx="145" cy="118"/>
                <a:chOff x="3963" y="2822"/>
                <a:chExt cx="145" cy="118"/>
              </a:xfrm>
            </p:grpSpPr>
            <p:sp>
              <p:nvSpPr>
                <p:cNvPr id="10614" name="Line 510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15" name="Line 511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16" name="Line 512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17" name="Line 513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18" name="Line 514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0606" name="Line 515"/>
              <p:cNvSpPr/>
              <p:nvPr/>
            </p:nvSpPr>
            <p:spPr>
              <a:xfrm flipH="1">
                <a:off x="433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0607" name="Group 516"/>
              <p:cNvGrpSpPr/>
              <p:nvPr/>
            </p:nvGrpSpPr>
            <p:grpSpPr>
              <a:xfrm>
                <a:off x="4336" y="1379"/>
                <a:ext cx="145" cy="118"/>
                <a:chOff x="3963" y="2822"/>
                <a:chExt cx="145" cy="118"/>
              </a:xfrm>
            </p:grpSpPr>
            <p:sp>
              <p:nvSpPr>
                <p:cNvPr id="10609" name="Line 517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10" name="Line 518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11" name="Line 519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12" name="Line 520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613" name="Line 521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0608" name="Line 522"/>
              <p:cNvSpPr/>
              <p:nvPr/>
            </p:nvSpPr>
            <p:spPr>
              <a:xfrm flipH="1">
                <a:off x="451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</p:grpSp>
      <p:grpSp>
        <p:nvGrpSpPr>
          <p:cNvPr id="7" name="Group 950"/>
          <p:cNvGrpSpPr/>
          <p:nvPr/>
        </p:nvGrpSpPr>
        <p:grpSpPr>
          <a:xfrm>
            <a:off x="5064207" y="4802667"/>
            <a:ext cx="4806553" cy="922735"/>
            <a:chOff x="476" y="2659"/>
            <a:chExt cx="4037" cy="775"/>
          </a:xfrm>
        </p:grpSpPr>
        <p:sp>
          <p:nvSpPr>
            <p:cNvPr id="10375" name="AutoShape 652"/>
            <p:cNvSpPr/>
            <p:nvPr/>
          </p:nvSpPr>
          <p:spPr>
            <a:xfrm>
              <a:off x="775" y="2659"/>
              <a:ext cx="1638" cy="77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165"/>
              <a:endPara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sp>
          <p:nvSpPr>
            <p:cNvPr id="10376" name="AutoShape 650"/>
            <p:cNvSpPr/>
            <p:nvPr/>
          </p:nvSpPr>
          <p:spPr>
            <a:xfrm>
              <a:off x="476" y="2967"/>
              <a:ext cx="4037" cy="282"/>
            </a:xfrm>
            <a:prstGeom prst="cube">
              <a:avLst>
                <a:gd name="adj" fmla="val 66912"/>
              </a:avLst>
            </a:prstGeom>
            <a:solidFill>
              <a:srgbClr val="FFCC00"/>
            </a:solidFill>
            <a:ln w="3175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165"/>
              <a:endPara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grpSp>
          <p:nvGrpSpPr>
            <p:cNvPr id="10377" name="Group 815"/>
            <p:cNvGrpSpPr/>
            <p:nvPr/>
          </p:nvGrpSpPr>
          <p:grpSpPr>
            <a:xfrm>
              <a:off x="693" y="2981"/>
              <a:ext cx="3697" cy="16"/>
              <a:chOff x="793" y="3884"/>
              <a:chExt cx="3697" cy="21"/>
            </a:xfrm>
          </p:grpSpPr>
          <p:sp>
            <p:nvSpPr>
              <p:cNvPr id="10379" name="Line 655"/>
              <p:cNvSpPr/>
              <p:nvPr/>
            </p:nvSpPr>
            <p:spPr>
              <a:xfrm rot="2700000" flipH="1">
                <a:off x="836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80" name="Line 656"/>
              <p:cNvSpPr/>
              <p:nvPr/>
            </p:nvSpPr>
            <p:spPr>
              <a:xfrm rot="2700000" flipH="1">
                <a:off x="87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81" name="Line 657"/>
              <p:cNvSpPr/>
              <p:nvPr/>
            </p:nvSpPr>
            <p:spPr>
              <a:xfrm rot="2700000" flipH="1">
                <a:off x="90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82" name="Line 658"/>
              <p:cNvSpPr/>
              <p:nvPr/>
            </p:nvSpPr>
            <p:spPr>
              <a:xfrm rot="2700000" flipH="1">
                <a:off x="94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83" name="Line 659"/>
              <p:cNvSpPr/>
              <p:nvPr/>
            </p:nvSpPr>
            <p:spPr>
              <a:xfrm rot="2700000" flipH="1">
                <a:off x="98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84" name="Line 660"/>
              <p:cNvSpPr/>
              <p:nvPr/>
            </p:nvSpPr>
            <p:spPr>
              <a:xfrm rot="2700000" flipH="1">
                <a:off x="1017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85" name="Line 661"/>
              <p:cNvSpPr/>
              <p:nvPr/>
            </p:nvSpPr>
            <p:spPr>
              <a:xfrm rot="2700000" flipH="1">
                <a:off x="1017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86" name="Line 662"/>
              <p:cNvSpPr/>
              <p:nvPr/>
            </p:nvSpPr>
            <p:spPr>
              <a:xfrm rot="2700000" flipH="1">
                <a:off x="105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87" name="Line 663"/>
              <p:cNvSpPr/>
              <p:nvPr/>
            </p:nvSpPr>
            <p:spPr>
              <a:xfrm rot="2700000" flipH="1">
                <a:off x="1089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88" name="Line 664"/>
              <p:cNvSpPr/>
              <p:nvPr/>
            </p:nvSpPr>
            <p:spPr>
              <a:xfrm rot="2700000" flipH="1">
                <a:off x="112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89" name="Line 665"/>
              <p:cNvSpPr/>
              <p:nvPr/>
            </p:nvSpPr>
            <p:spPr>
              <a:xfrm rot="2700000" flipH="1">
                <a:off x="116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90" name="Line 666"/>
              <p:cNvSpPr/>
              <p:nvPr/>
            </p:nvSpPr>
            <p:spPr>
              <a:xfrm rot="2700000" flipH="1">
                <a:off x="1198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91" name="Line 667"/>
              <p:cNvSpPr/>
              <p:nvPr/>
            </p:nvSpPr>
            <p:spPr>
              <a:xfrm rot="2700000" flipH="1">
                <a:off x="1198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92" name="Line 668"/>
              <p:cNvSpPr/>
              <p:nvPr/>
            </p:nvSpPr>
            <p:spPr>
              <a:xfrm rot="2700000" flipH="1">
                <a:off x="123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93" name="Line 669"/>
              <p:cNvSpPr/>
              <p:nvPr/>
            </p:nvSpPr>
            <p:spPr>
              <a:xfrm rot="2700000" flipH="1">
                <a:off x="127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94" name="Line 670"/>
              <p:cNvSpPr/>
              <p:nvPr/>
            </p:nvSpPr>
            <p:spPr>
              <a:xfrm rot="2700000" flipH="1">
                <a:off x="130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95" name="Line 671"/>
              <p:cNvSpPr/>
              <p:nvPr/>
            </p:nvSpPr>
            <p:spPr>
              <a:xfrm rot="2700000" flipH="1">
                <a:off x="134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96" name="Line 672"/>
              <p:cNvSpPr/>
              <p:nvPr/>
            </p:nvSpPr>
            <p:spPr>
              <a:xfrm rot="2700000" flipH="1">
                <a:off x="1379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97" name="Line 673"/>
              <p:cNvSpPr/>
              <p:nvPr/>
            </p:nvSpPr>
            <p:spPr>
              <a:xfrm rot="2700000" flipH="1">
                <a:off x="1379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98" name="Line 674"/>
              <p:cNvSpPr/>
              <p:nvPr/>
            </p:nvSpPr>
            <p:spPr>
              <a:xfrm rot="2700000" flipH="1">
                <a:off x="141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99" name="Line 675"/>
              <p:cNvSpPr/>
              <p:nvPr/>
            </p:nvSpPr>
            <p:spPr>
              <a:xfrm rot="2700000" flipH="1">
                <a:off x="145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00" name="Line 676"/>
              <p:cNvSpPr/>
              <p:nvPr/>
            </p:nvSpPr>
            <p:spPr>
              <a:xfrm rot="2700000" flipH="1">
                <a:off x="148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01" name="Line 677"/>
              <p:cNvSpPr/>
              <p:nvPr/>
            </p:nvSpPr>
            <p:spPr>
              <a:xfrm rot="2700000" flipH="1">
                <a:off x="152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02" name="Line 678"/>
              <p:cNvSpPr/>
              <p:nvPr/>
            </p:nvSpPr>
            <p:spPr>
              <a:xfrm rot="2700000" flipH="1">
                <a:off x="1560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03" name="Line 679"/>
              <p:cNvSpPr/>
              <p:nvPr/>
            </p:nvSpPr>
            <p:spPr>
              <a:xfrm rot="2700000" flipH="1">
                <a:off x="1561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04" name="Line 680"/>
              <p:cNvSpPr/>
              <p:nvPr/>
            </p:nvSpPr>
            <p:spPr>
              <a:xfrm rot="2700000" flipH="1">
                <a:off x="159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05" name="Line 681"/>
              <p:cNvSpPr/>
              <p:nvPr/>
            </p:nvSpPr>
            <p:spPr>
              <a:xfrm rot="2700000" flipH="1">
                <a:off x="163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06" name="Line 682"/>
              <p:cNvSpPr/>
              <p:nvPr/>
            </p:nvSpPr>
            <p:spPr>
              <a:xfrm rot="2700000" flipH="1">
                <a:off x="167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07" name="Line 683"/>
              <p:cNvSpPr/>
              <p:nvPr/>
            </p:nvSpPr>
            <p:spPr>
              <a:xfrm rot="2700000" flipH="1">
                <a:off x="170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08" name="Line 684"/>
              <p:cNvSpPr/>
              <p:nvPr/>
            </p:nvSpPr>
            <p:spPr>
              <a:xfrm rot="2700000" flipH="1">
                <a:off x="1742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09" name="Line 685"/>
              <p:cNvSpPr/>
              <p:nvPr/>
            </p:nvSpPr>
            <p:spPr>
              <a:xfrm rot="2700000" flipH="1">
                <a:off x="1742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10" name="Line 686"/>
              <p:cNvSpPr/>
              <p:nvPr/>
            </p:nvSpPr>
            <p:spPr>
              <a:xfrm rot="2700000" flipH="1">
                <a:off x="177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11" name="Line 687"/>
              <p:cNvSpPr/>
              <p:nvPr/>
            </p:nvSpPr>
            <p:spPr>
              <a:xfrm rot="2700000" flipH="1">
                <a:off x="181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12" name="Line 688"/>
              <p:cNvSpPr/>
              <p:nvPr/>
            </p:nvSpPr>
            <p:spPr>
              <a:xfrm rot="2700000" flipH="1">
                <a:off x="185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13" name="Line 689"/>
              <p:cNvSpPr/>
              <p:nvPr/>
            </p:nvSpPr>
            <p:spPr>
              <a:xfrm rot="2700000" flipH="1">
                <a:off x="188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14" name="Line 690"/>
              <p:cNvSpPr/>
              <p:nvPr/>
            </p:nvSpPr>
            <p:spPr>
              <a:xfrm rot="2700000" flipH="1">
                <a:off x="1923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15" name="Line 691"/>
              <p:cNvSpPr/>
              <p:nvPr/>
            </p:nvSpPr>
            <p:spPr>
              <a:xfrm rot="2700000" flipH="1">
                <a:off x="1923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16" name="Line 692"/>
              <p:cNvSpPr/>
              <p:nvPr/>
            </p:nvSpPr>
            <p:spPr>
              <a:xfrm rot="2700000" flipH="1">
                <a:off x="1959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17" name="Line 693"/>
              <p:cNvSpPr/>
              <p:nvPr/>
            </p:nvSpPr>
            <p:spPr>
              <a:xfrm rot="2700000" flipH="1">
                <a:off x="199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18" name="Line 694"/>
              <p:cNvSpPr/>
              <p:nvPr/>
            </p:nvSpPr>
            <p:spPr>
              <a:xfrm rot="2700000" flipH="1">
                <a:off x="203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19" name="Line 695"/>
              <p:cNvSpPr/>
              <p:nvPr/>
            </p:nvSpPr>
            <p:spPr>
              <a:xfrm rot="2700000" flipH="1">
                <a:off x="206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20" name="Line 696"/>
              <p:cNvSpPr/>
              <p:nvPr/>
            </p:nvSpPr>
            <p:spPr>
              <a:xfrm rot="2700000" flipH="1">
                <a:off x="2104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21" name="Line 697"/>
              <p:cNvSpPr/>
              <p:nvPr/>
            </p:nvSpPr>
            <p:spPr>
              <a:xfrm rot="2700000" flipH="1">
                <a:off x="2104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22" name="Line 698"/>
              <p:cNvSpPr/>
              <p:nvPr/>
            </p:nvSpPr>
            <p:spPr>
              <a:xfrm rot="2700000" flipH="1">
                <a:off x="214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23" name="Line 699"/>
              <p:cNvSpPr/>
              <p:nvPr/>
            </p:nvSpPr>
            <p:spPr>
              <a:xfrm rot="2700000" flipH="1">
                <a:off x="217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24" name="Line 700"/>
              <p:cNvSpPr/>
              <p:nvPr/>
            </p:nvSpPr>
            <p:spPr>
              <a:xfrm rot="2700000" flipH="1">
                <a:off x="221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25" name="Line 701"/>
              <p:cNvSpPr/>
              <p:nvPr/>
            </p:nvSpPr>
            <p:spPr>
              <a:xfrm rot="2700000" flipH="1">
                <a:off x="2249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26" name="Line 702"/>
              <p:cNvSpPr/>
              <p:nvPr/>
            </p:nvSpPr>
            <p:spPr>
              <a:xfrm rot="2700000" flipH="1">
                <a:off x="2285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27" name="Line 703"/>
              <p:cNvSpPr/>
              <p:nvPr/>
            </p:nvSpPr>
            <p:spPr>
              <a:xfrm rot="2700000" flipH="1">
                <a:off x="2285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28" name="Line 704"/>
              <p:cNvSpPr/>
              <p:nvPr/>
            </p:nvSpPr>
            <p:spPr>
              <a:xfrm rot="2700000" flipH="1">
                <a:off x="232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29" name="Line 705"/>
              <p:cNvSpPr/>
              <p:nvPr/>
            </p:nvSpPr>
            <p:spPr>
              <a:xfrm rot="2700000" flipH="1">
                <a:off x="235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30" name="Line 706"/>
              <p:cNvSpPr/>
              <p:nvPr/>
            </p:nvSpPr>
            <p:spPr>
              <a:xfrm rot="2700000" flipH="1">
                <a:off x="239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31" name="Line 707"/>
              <p:cNvSpPr/>
              <p:nvPr/>
            </p:nvSpPr>
            <p:spPr>
              <a:xfrm rot="2700000" flipH="1">
                <a:off x="243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32" name="Line 708"/>
              <p:cNvSpPr/>
              <p:nvPr/>
            </p:nvSpPr>
            <p:spPr>
              <a:xfrm rot="2700000" flipH="1">
                <a:off x="2466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33" name="Line 709"/>
              <p:cNvSpPr/>
              <p:nvPr/>
            </p:nvSpPr>
            <p:spPr>
              <a:xfrm rot="2700000" flipH="1">
                <a:off x="2466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34" name="Line 710"/>
              <p:cNvSpPr/>
              <p:nvPr/>
            </p:nvSpPr>
            <p:spPr>
              <a:xfrm rot="2700000" flipH="1">
                <a:off x="250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35" name="Line 711"/>
              <p:cNvSpPr/>
              <p:nvPr/>
            </p:nvSpPr>
            <p:spPr>
              <a:xfrm rot="2700000" flipH="1">
                <a:off x="253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36" name="Line 712"/>
              <p:cNvSpPr/>
              <p:nvPr/>
            </p:nvSpPr>
            <p:spPr>
              <a:xfrm rot="2700000" flipH="1">
                <a:off x="257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37" name="Line 713"/>
              <p:cNvSpPr/>
              <p:nvPr/>
            </p:nvSpPr>
            <p:spPr>
              <a:xfrm rot="2700000" flipH="1">
                <a:off x="261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38" name="Line 714"/>
              <p:cNvSpPr/>
              <p:nvPr/>
            </p:nvSpPr>
            <p:spPr>
              <a:xfrm rot="2700000" flipH="1">
                <a:off x="2647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39" name="Line 715"/>
              <p:cNvSpPr/>
              <p:nvPr/>
            </p:nvSpPr>
            <p:spPr>
              <a:xfrm rot="2700000" flipH="1">
                <a:off x="2647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40" name="Line 716"/>
              <p:cNvSpPr/>
              <p:nvPr/>
            </p:nvSpPr>
            <p:spPr>
              <a:xfrm rot="2700000" flipH="1">
                <a:off x="268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41" name="Line 717"/>
              <p:cNvSpPr/>
              <p:nvPr/>
            </p:nvSpPr>
            <p:spPr>
              <a:xfrm rot="2700000" flipH="1">
                <a:off x="2719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42" name="Line 718"/>
              <p:cNvSpPr/>
              <p:nvPr/>
            </p:nvSpPr>
            <p:spPr>
              <a:xfrm rot="2700000" flipH="1">
                <a:off x="275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43" name="Line 719"/>
              <p:cNvSpPr/>
              <p:nvPr/>
            </p:nvSpPr>
            <p:spPr>
              <a:xfrm rot="2700000" flipH="1">
                <a:off x="279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44" name="Line 720"/>
              <p:cNvSpPr/>
              <p:nvPr/>
            </p:nvSpPr>
            <p:spPr>
              <a:xfrm rot="2700000" flipH="1">
                <a:off x="2828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45" name="Line 721"/>
              <p:cNvSpPr/>
              <p:nvPr/>
            </p:nvSpPr>
            <p:spPr>
              <a:xfrm rot="2700000" flipH="1">
                <a:off x="2828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46" name="Line 722"/>
              <p:cNvSpPr/>
              <p:nvPr/>
            </p:nvSpPr>
            <p:spPr>
              <a:xfrm rot="2700000" flipH="1">
                <a:off x="286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47" name="Line 723"/>
              <p:cNvSpPr/>
              <p:nvPr/>
            </p:nvSpPr>
            <p:spPr>
              <a:xfrm rot="2700000" flipH="1">
                <a:off x="290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48" name="Line 724"/>
              <p:cNvSpPr/>
              <p:nvPr/>
            </p:nvSpPr>
            <p:spPr>
              <a:xfrm rot="2700000" flipH="1">
                <a:off x="293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49" name="Line 725"/>
              <p:cNvSpPr/>
              <p:nvPr/>
            </p:nvSpPr>
            <p:spPr>
              <a:xfrm rot="2700000" flipH="1">
                <a:off x="297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50" name="Line 726"/>
              <p:cNvSpPr/>
              <p:nvPr/>
            </p:nvSpPr>
            <p:spPr>
              <a:xfrm rot="2700000" flipH="1">
                <a:off x="3009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51" name="Line 727"/>
              <p:cNvSpPr/>
              <p:nvPr/>
            </p:nvSpPr>
            <p:spPr>
              <a:xfrm rot="2700000" flipH="1">
                <a:off x="3009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52" name="Line 728"/>
              <p:cNvSpPr/>
              <p:nvPr/>
            </p:nvSpPr>
            <p:spPr>
              <a:xfrm rot="2700000" flipH="1">
                <a:off x="304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53" name="Line 729"/>
              <p:cNvSpPr/>
              <p:nvPr/>
            </p:nvSpPr>
            <p:spPr>
              <a:xfrm rot="2700000" flipH="1">
                <a:off x="3081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54" name="Line 730"/>
              <p:cNvSpPr/>
              <p:nvPr/>
            </p:nvSpPr>
            <p:spPr>
              <a:xfrm rot="2700000" flipH="1">
                <a:off x="311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55" name="Line 731"/>
              <p:cNvSpPr/>
              <p:nvPr/>
            </p:nvSpPr>
            <p:spPr>
              <a:xfrm rot="2700000" flipH="1">
                <a:off x="3154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56" name="Line 732"/>
              <p:cNvSpPr/>
              <p:nvPr/>
            </p:nvSpPr>
            <p:spPr>
              <a:xfrm rot="2700000" flipH="1">
                <a:off x="3190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57" name="Line 733"/>
              <p:cNvSpPr/>
              <p:nvPr/>
            </p:nvSpPr>
            <p:spPr>
              <a:xfrm rot="2700000" flipH="1">
                <a:off x="3190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58" name="Line 734"/>
              <p:cNvSpPr/>
              <p:nvPr/>
            </p:nvSpPr>
            <p:spPr>
              <a:xfrm rot="2700000" flipH="1">
                <a:off x="322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59" name="Line 735"/>
              <p:cNvSpPr/>
              <p:nvPr/>
            </p:nvSpPr>
            <p:spPr>
              <a:xfrm rot="2700000" flipH="1">
                <a:off x="3262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60" name="Line 736"/>
              <p:cNvSpPr/>
              <p:nvPr/>
            </p:nvSpPr>
            <p:spPr>
              <a:xfrm rot="2700000" flipH="1">
                <a:off x="3299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61" name="Line 737"/>
              <p:cNvSpPr/>
              <p:nvPr/>
            </p:nvSpPr>
            <p:spPr>
              <a:xfrm rot="2700000" flipH="1">
                <a:off x="3335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62" name="Line 738"/>
              <p:cNvSpPr/>
              <p:nvPr/>
            </p:nvSpPr>
            <p:spPr>
              <a:xfrm rot="2700000" flipH="1">
                <a:off x="3371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63" name="Line 739"/>
              <p:cNvSpPr/>
              <p:nvPr/>
            </p:nvSpPr>
            <p:spPr>
              <a:xfrm rot="2700000" flipH="1">
                <a:off x="3371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64" name="Line 740"/>
              <p:cNvSpPr/>
              <p:nvPr/>
            </p:nvSpPr>
            <p:spPr>
              <a:xfrm rot="2700000" flipH="1">
                <a:off x="3407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65" name="Line 741"/>
              <p:cNvSpPr/>
              <p:nvPr/>
            </p:nvSpPr>
            <p:spPr>
              <a:xfrm rot="2700000" flipH="1">
                <a:off x="3443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66" name="Line 742"/>
              <p:cNvSpPr/>
              <p:nvPr/>
            </p:nvSpPr>
            <p:spPr>
              <a:xfrm rot="2700000" flipH="1">
                <a:off x="3480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67" name="Line 743"/>
              <p:cNvSpPr/>
              <p:nvPr/>
            </p:nvSpPr>
            <p:spPr>
              <a:xfrm rot="2700000" flipH="1">
                <a:off x="3516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68" name="Line 744"/>
              <p:cNvSpPr/>
              <p:nvPr/>
            </p:nvSpPr>
            <p:spPr>
              <a:xfrm rot="2700000" flipH="1">
                <a:off x="3552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69" name="Line 745"/>
              <p:cNvSpPr/>
              <p:nvPr/>
            </p:nvSpPr>
            <p:spPr>
              <a:xfrm rot="2700000" flipH="1">
                <a:off x="3552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70" name="Line 746"/>
              <p:cNvSpPr/>
              <p:nvPr/>
            </p:nvSpPr>
            <p:spPr>
              <a:xfrm rot="2700000" flipH="1">
                <a:off x="3588" y="3859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71" name="Line 778"/>
              <p:cNvSpPr/>
              <p:nvPr/>
            </p:nvSpPr>
            <p:spPr>
              <a:xfrm rot="2700000" flipH="1">
                <a:off x="3628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72" name="Line 779"/>
              <p:cNvSpPr/>
              <p:nvPr/>
            </p:nvSpPr>
            <p:spPr>
              <a:xfrm rot="2700000" flipH="1">
                <a:off x="3665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73" name="Line 780"/>
              <p:cNvSpPr/>
              <p:nvPr/>
            </p:nvSpPr>
            <p:spPr>
              <a:xfrm rot="2700000" flipH="1">
                <a:off x="3701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74" name="Line 781"/>
              <p:cNvSpPr/>
              <p:nvPr/>
            </p:nvSpPr>
            <p:spPr>
              <a:xfrm rot="2700000" flipH="1">
                <a:off x="3737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75" name="Line 782"/>
              <p:cNvSpPr/>
              <p:nvPr/>
            </p:nvSpPr>
            <p:spPr>
              <a:xfrm rot="2700000" flipH="1">
                <a:off x="3737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76" name="Line 783"/>
              <p:cNvSpPr/>
              <p:nvPr/>
            </p:nvSpPr>
            <p:spPr>
              <a:xfrm rot="2700000" flipH="1">
                <a:off x="3773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77" name="Line 784"/>
              <p:cNvSpPr/>
              <p:nvPr/>
            </p:nvSpPr>
            <p:spPr>
              <a:xfrm rot="2700000" flipH="1">
                <a:off x="3809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78" name="Line 785"/>
              <p:cNvSpPr/>
              <p:nvPr/>
            </p:nvSpPr>
            <p:spPr>
              <a:xfrm rot="2700000" flipH="1">
                <a:off x="3846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79" name="Line 786"/>
              <p:cNvSpPr/>
              <p:nvPr/>
            </p:nvSpPr>
            <p:spPr>
              <a:xfrm rot="2700000" flipH="1">
                <a:off x="3882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80" name="Line 787"/>
              <p:cNvSpPr/>
              <p:nvPr/>
            </p:nvSpPr>
            <p:spPr>
              <a:xfrm rot="2700000" flipH="1">
                <a:off x="3918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81" name="Line 788"/>
              <p:cNvSpPr/>
              <p:nvPr/>
            </p:nvSpPr>
            <p:spPr>
              <a:xfrm rot="2700000" flipH="1">
                <a:off x="3918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82" name="Line 789"/>
              <p:cNvSpPr/>
              <p:nvPr/>
            </p:nvSpPr>
            <p:spPr>
              <a:xfrm rot="2700000" flipH="1">
                <a:off x="3954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83" name="Line 790"/>
              <p:cNvSpPr/>
              <p:nvPr/>
            </p:nvSpPr>
            <p:spPr>
              <a:xfrm rot="2700000" flipH="1">
                <a:off x="3990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84" name="Line 791"/>
              <p:cNvSpPr/>
              <p:nvPr/>
            </p:nvSpPr>
            <p:spPr>
              <a:xfrm rot="2700000" flipH="1">
                <a:off x="4027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85" name="Line 792"/>
              <p:cNvSpPr/>
              <p:nvPr/>
            </p:nvSpPr>
            <p:spPr>
              <a:xfrm rot="2700000" flipH="1">
                <a:off x="4063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86" name="Line 793"/>
              <p:cNvSpPr/>
              <p:nvPr/>
            </p:nvSpPr>
            <p:spPr>
              <a:xfrm rot="2700000" flipH="1">
                <a:off x="4099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87" name="Line 794"/>
              <p:cNvSpPr/>
              <p:nvPr/>
            </p:nvSpPr>
            <p:spPr>
              <a:xfrm rot="2700000" flipH="1">
                <a:off x="4099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88" name="Line 795"/>
              <p:cNvSpPr/>
              <p:nvPr/>
            </p:nvSpPr>
            <p:spPr>
              <a:xfrm rot="2700000" flipH="1">
                <a:off x="4135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89" name="Line 796"/>
              <p:cNvSpPr/>
              <p:nvPr/>
            </p:nvSpPr>
            <p:spPr>
              <a:xfrm rot="2700000" flipH="1">
                <a:off x="4171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90" name="Line 797"/>
              <p:cNvSpPr/>
              <p:nvPr/>
            </p:nvSpPr>
            <p:spPr>
              <a:xfrm rot="2700000" flipH="1">
                <a:off x="4208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91" name="Line 798"/>
              <p:cNvSpPr/>
              <p:nvPr/>
            </p:nvSpPr>
            <p:spPr>
              <a:xfrm rot="2700000" flipH="1">
                <a:off x="4244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92" name="Line 799"/>
              <p:cNvSpPr/>
              <p:nvPr/>
            </p:nvSpPr>
            <p:spPr>
              <a:xfrm rot="2700000" flipH="1">
                <a:off x="4280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93" name="Line 800"/>
              <p:cNvSpPr/>
              <p:nvPr/>
            </p:nvSpPr>
            <p:spPr>
              <a:xfrm rot="2700000" flipH="1">
                <a:off x="4280" y="3862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94" name="Line 801"/>
              <p:cNvSpPr/>
              <p:nvPr/>
            </p:nvSpPr>
            <p:spPr>
              <a:xfrm rot="2700000" flipH="1">
                <a:off x="4316" y="3862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95" name="Line 808"/>
              <p:cNvSpPr/>
              <p:nvPr/>
            </p:nvSpPr>
            <p:spPr>
              <a:xfrm rot="2700000" flipH="1">
                <a:off x="4348" y="3868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96" name="Line 809"/>
              <p:cNvSpPr/>
              <p:nvPr/>
            </p:nvSpPr>
            <p:spPr>
              <a:xfrm rot="2700000" flipH="1">
                <a:off x="4384" y="3868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97" name="Line 810"/>
              <p:cNvSpPr/>
              <p:nvPr/>
            </p:nvSpPr>
            <p:spPr>
              <a:xfrm rot="2700000" flipH="1">
                <a:off x="4447" y="3859"/>
                <a:ext cx="0" cy="86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498" name="Line 813"/>
              <p:cNvSpPr/>
              <p:nvPr/>
            </p:nvSpPr>
            <p:spPr>
              <a:xfrm rot="2700000" flipH="1">
                <a:off x="4421" y="3868"/>
                <a:ext cx="0" cy="50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10378" name="Text Box 817"/>
            <p:cNvSpPr txBox="1"/>
            <p:nvPr/>
          </p:nvSpPr>
          <p:spPr>
            <a:xfrm>
              <a:off x="584" y="2976"/>
              <a:ext cx="3901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165"/>
              <a:r>
                <a:rPr lang="en-US" altLang="zh-CN" sz="900" b="1" i="1">
                  <a:solidFill>
                    <a:srgbClr val="000000"/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rPr>
                <a:t>0 cm      1          2            3           4            5            6           7            8          9          10 </a:t>
              </a:r>
              <a:endParaRPr lang="en-US" altLang="zh-CN" i="1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951"/>
          <p:cNvGrpSpPr/>
          <p:nvPr/>
        </p:nvGrpSpPr>
        <p:grpSpPr>
          <a:xfrm>
            <a:off x="5270341" y="1709423"/>
            <a:ext cx="4629150" cy="1037035"/>
            <a:chOff x="671" y="300"/>
            <a:chExt cx="3888" cy="871"/>
          </a:xfrm>
        </p:grpSpPr>
        <p:sp>
          <p:nvSpPr>
            <p:cNvPr id="10250" name="AutoShape 821"/>
            <p:cNvSpPr/>
            <p:nvPr/>
          </p:nvSpPr>
          <p:spPr>
            <a:xfrm>
              <a:off x="729" y="300"/>
              <a:ext cx="1638" cy="775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25400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defTabSz="685165"/>
              <a:endPara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微软雅黑"/>
                <a:cs typeface="Times New Roman" panose="02020603050405020304" pitchFamily="18" charset="0"/>
              </a:endParaRPr>
            </a:p>
          </p:txBody>
        </p:sp>
        <p:grpSp>
          <p:nvGrpSpPr>
            <p:cNvPr id="10251" name="Group 822"/>
            <p:cNvGrpSpPr/>
            <p:nvPr/>
          </p:nvGrpSpPr>
          <p:grpSpPr>
            <a:xfrm rot="411307">
              <a:off x="671" y="804"/>
              <a:ext cx="3888" cy="367"/>
              <a:chOff x="808" y="1328"/>
              <a:chExt cx="3888" cy="499"/>
            </a:xfrm>
          </p:grpSpPr>
          <p:sp>
            <p:nvSpPr>
              <p:cNvPr id="10252" name="AutoShape 823"/>
              <p:cNvSpPr/>
              <p:nvPr/>
            </p:nvSpPr>
            <p:spPr>
              <a:xfrm>
                <a:off x="808" y="1328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254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defTabSz="685165"/>
                <a:r>
                  <a:rPr lang="en-US" altLang="zh-CN" sz="9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微软雅黑"/>
                    <a:cs typeface="Times New Roman" panose="02020603050405020304" pitchFamily="18" charset="0"/>
                  </a:rPr>
                  <a:t>0 cm     1           2            3           4            5            6           7            8          9          10 </a:t>
                </a:r>
                <a:endParaRPr lang="en-US" altLang="zh-CN" sz="900" b="1">
                  <a:solidFill>
                    <a:srgbClr val="000000"/>
                  </a:solidFill>
                  <a:latin typeface="Times New Roman" panose="02020603050405020304" pitchFamily="18" charset="0"/>
                  <a:ea typeface="微软雅黑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253" name="Line 824"/>
              <p:cNvSpPr/>
              <p:nvPr/>
            </p:nvSpPr>
            <p:spPr>
              <a:xfrm flipH="1">
                <a:off x="89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54" name="Line 825"/>
              <p:cNvSpPr/>
              <p:nvPr/>
            </p:nvSpPr>
            <p:spPr>
              <a:xfrm flipH="1">
                <a:off x="93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55" name="Line 826"/>
              <p:cNvSpPr/>
              <p:nvPr/>
            </p:nvSpPr>
            <p:spPr>
              <a:xfrm flipH="1">
                <a:off x="97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56" name="Line 827"/>
              <p:cNvSpPr/>
              <p:nvPr/>
            </p:nvSpPr>
            <p:spPr>
              <a:xfrm flipH="1">
                <a:off x="100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57" name="Line 828"/>
              <p:cNvSpPr/>
              <p:nvPr/>
            </p:nvSpPr>
            <p:spPr>
              <a:xfrm flipH="1">
                <a:off x="104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58" name="Line 829"/>
              <p:cNvSpPr/>
              <p:nvPr/>
            </p:nvSpPr>
            <p:spPr>
              <a:xfrm flipH="1">
                <a:off x="108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59" name="Line 830"/>
              <p:cNvSpPr/>
              <p:nvPr/>
            </p:nvSpPr>
            <p:spPr>
              <a:xfrm flipH="1">
                <a:off x="108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60" name="Line 831"/>
              <p:cNvSpPr/>
              <p:nvPr/>
            </p:nvSpPr>
            <p:spPr>
              <a:xfrm flipH="1">
                <a:off x="111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61" name="Line 832"/>
              <p:cNvSpPr/>
              <p:nvPr/>
            </p:nvSpPr>
            <p:spPr>
              <a:xfrm flipH="1">
                <a:off x="115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62" name="Line 833"/>
              <p:cNvSpPr/>
              <p:nvPr/>
            </p:nvSpPr>
            <p:spPr>
              <a:xfrm flipH="1">
                <a:off x="118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63" name="Line 834"/>
              <p:cNvSpPr/>
              <p:nvPr/>
            </p:nvSpPr>
            <p:spPr>
              <a:xfrm flipH="1">
                <a:off x="122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64" name="Line 835"/>
              <p:cNvSpPr/>
              <p:nvPr/>
            </p:nvSpPr>
            <p:spPr>
              <a:xfrm flipH="1">
                <a:off x="126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65" name="Line 836"/>
              <p:cNvSpPr/>
              <p:nvPr/>
            </p:nvSpPr>
            <p:spPr>
              <a:xfrm flipH="1">
                <a:off x="126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66" name="Line 837"/>
              <p:cNvSpPr/>
              <p:nvPr/>
            </p:nvSpPr>
            <p:spPr>
              <a:xfrm flipH="1">
                <a:off x="129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67" name="Line 838"/>
              <p:cNvSpPr/>
              <p:nvPr/>
            </p:nvSpPr>
            <p:spPr>
              <a:xfrm flipH="1">
                <a:off x="133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68" name="Line 839"/>
              <p:cNvSpPr/>
              <p:nvPr/>
            </p:nvSpPr>
            <p:spPr>
              <a:xfrm flipH="1">
                <a:off x="137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69" name="Line 840"/>
              <p:cNvSpPr/>
              <p:nvPr/>
            </p:nvSpPr>
            <p:spPr>
              <a:xfrm flipH="1">
                <a:off x="140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70" name="Line 841"/>
              <p:cNvSpPr/>
              <p:nvPr/>
            </p:nvSpPr>
            <p:spPr>
              <a:xfrm flipH="1">
                <a:off x="144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71" name="Line 842"/>
              <p:cNvSpPr/>
              <p:nvPr/>
            </p:nvSpPr>
            <p:spPr>
              <a:xfrm flipH="1">
                <a:off x="144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72" name="Line 843"/>
              <p:cNvSpPr/>
              <p:nvPr/>
            </p:nvSpPr>
            <p:spPr>
              <a:xfrm flipH="1">
                <a:off x="147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73" name="Line 844"/>
              <p:cNvSpPr/>
              <p:nvPr/>
            </p:nvSpPr>
            <p:spPr>
              <a:xfrm flipH="1">
                <a:off x="151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74" name="Line 845"/>
              <p:cNvSpPr/>
              <p:nvPr/>
            </p:nvSpPr>
            <p:spPr>
              <a:xfrm flipH="1">
                <a:off x="155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75" name="Line 846"/>
              <p:cNvSpPr/>
              <p:nvPr/>
            </p:nvSpPr>
            <p:spPr>
              <a:xfrm flipH="1">
                <a:off x="158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76" name="Line 847"/>
              <p:cNvSpPr/>
              <p:nvPr/>
            </p:nvSpPr>
            <p:spPr>
              <a:xfrm flipH="1">
                <a:off x="162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77" name="Line 848"/>
              <p:cNvSpPr/>
              <p:nvPr/>
            </p:nvSpPr>
            <p:spPr>
              <a:xfrm flipH="1">
                <a:off x="162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78" name="Line 849"/>
              <p:cNvSpPr/>
              <p:nvPr/>
            </p:nvSpPr>
            <p:spPr>
              <a:xfrm flipH="1">
                <a:off x="166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79" name="Line 850"/>
              <p:cNvSpPr/>
              <p:nvPr/>
            </p:nvSpPr>
            <p:spPr>
              <a:xfrm flipH="1">
                <a:off x="169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80" name="Line 851"/>
              <p:cNvSpPr/>
              <p:nvPr/>
            </p:nvSpPr>
            <p:spPr>
              <a:xfrm flipH="1">
                <a:off x="173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81" name="Line 852"/>
              <p:cNvSpPr/>
              <p:nvPr/>
            </p:nvSpPr>
            <p:spPr>
              <a:xfrm flipH="1">
                <a:off x="176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82" name="Line 853"/>
              <p:cNvSpPr/>
              <p:nvPr/>
            </p:nvSpPr>
            <p:spPr>
              <a:xfrm flipH="1">
                <a:off x="180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83" name="Line 854"/>
              <p:cNvSpPr/>
              <p:nvPr/>
            </p:nvSpPr>
            <p:spPr>
              <a:xfrm flipH="1">
                <a:off x="180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84" name="Line 855"/>
              <p:cNvSpPr/>
              <p:nvPr/>
            </p:nvSpPr>
            <p:spPr>
              <a:xfrm flipH="1">
                <a:off x="184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85" name="Line 856"/>
              <p:cNvSpPr/>
              <p:nvPr/>
            </p:nvSpPr>
            <p:spPr>
              <a:xfrm flipH="1">
                <a:off x="187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86" name="Line 857"/>
              <p:cNvSpPr/>
              <p:nvPr/>
            </p:nvSpPr>
            <p:spPr>
              <a:xfrm flipH="1">
                <a:off x="191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87" name="Line 858"/>
              <p:cNvSpPr/>
              <p:nvPr/>
            </p:nvSpPr>
            <p:spPr>
              <a:xfrm flipH="1">
                <a:off x="195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88" name="Line 859"/>
              <p:cNvSpPr/>
              <p:nvPr/>
            </p:nvSpPr>
            <p:spPr>
              <a:xfrm flipH="1">
                <a:off x="198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89" name="Line 860"/>
              <p:cNvSpPr/>
              <p:nvPr/>
            </p:nvSpPr>
            <p:spPr>
              <a:xfrm flipH="1">
                <a:off x="198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90" name="Line 861"/>
              <p:cNvSpPr/>
              <p:nvPr/>
            </p:nvSpPr>
            <p:spPr>
              <a:xfrm flipH="1">
                <a:off x="202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91" name="Line 862"/>
              <p:cNvSpPr/>
              <p:nvPr/>
            </p:nvSpPr>
            <p:spPr>
              <a:xfrm flipH="1">
                <a:off x="205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92" name="Line 863"/>
              <p:cNvSpPr/>
              <p:nvPr/>
            </p:nvSpPr>
            <p:spPr>
              <a:xfrm flipH="1">
                <a:off x="209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93" name="Line 864"/>
              <p:cNvSpPr/>
              <p:nvPr/>
            </p:nvSpPr>
            <p:spPr>
              <a:xfrm flipH="1">
                <a:off x="213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94" name="Line 865"/>
              <p:cNvSpPr/>
              <p:nvPr/>
            </p:nvSpPr>
            <p:spPr>
              <a:xfrm flipH="1">
                <a:off x="216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95" name="Line 866"/>
              <p:cNvSpPr/>
              <p:nvPr/>
            </p:nvSpPr>
            <p:spPr>
              <a:xfrm flipH="1">
                <a:off x="216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96" name="Line 867"/>
              <p:cNvSpPr/>
              <p:nvPr/>
            </p:nvSpPr>
            <p:spPr>
              <a:xfrm flipH="1">
                <a:off x="220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97" name="Line 868"/>
              <p:cNvSpPr/>
              <p:nvPr/>
            </p:nvSpPr>
            <p:spPr>
              <a:xfrm flipH="1">
                <a:off x="223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98" name="Line 869"/>
              <p:cNvSpPr/>
              <p:nvPr/>
            </p:nvSpPr>
            <p:spPr>
              <a:xfrm flipH="1">
                <a:off x="227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299" name="Line 870"/>
              <p:cNvSpPr/>
              <p:nvPr/>
            </p:nvSpPr>
            <p:spPr>
              <a:xfrm flipH="1">
                <a:off x="231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00" name="Line 871"/>
              <p:cNvSpPr/>
              <p:nvPr/>
            </p:nvSpPr>
            <p:spPr>
              <a:xfrm flipH="1">
                <a:off x="2348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01" name="Line 872"/>
              <p:cNvSpPr/>
              <p:nvPr/>
            </p:nvSpPr>
            <p:spPr>
              <a:xfrm flipH="1">
                <a:off x="2348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02" name="Line 873"/>
              <p:cNvSpPr/>
              <p:nvPr/>
            </p:nvSpPr>
            <p:spPr>
              <a:xfrm flipH="1">
                <a:off x="238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03" name="Line 874"/>
              <p:cNvSpPr/>
              <p:nvPr/>
            </p:nvSpPr>
            <p:spPr>
              <a:xfrm flipH="1">
                <a:off x="242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04" name="Line 875"/>
              <p:cNvSpPr/>
              <p:nvPr/>
            </p:nvSpPr>
            <p:spPr>
              <a:xfrm flipH="1">
                <a:off x="245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05" name="Line 876"/>
              <p:cNvSpPr/>
              <p:nvPr/>
            </p:nvSpPr>
            <p:spPr>
              <a:xfrm flipH="1">
                <a:off x="249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06" name="Line 877"/>
              <p:cNvSpPr/>
              <p:nvPr/>
            </p:nvSpPr>
            <p:spPr>
              <a:xfrm flipH="1">
                <a:off x="252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07" name="Line 878"/>
              <p:cNvSpPr/>
              <p:nvPr/>
            </p:nvSpPr>
            <p:spPr>
              <a:xfrm flipH="1">
                <a:off x="2529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08" name="Line 879"/>
              <p:cNvSpPr/>
              <p:nvPr/>
            </p:nvSpPr>
            <p:spPr>
              <a:xfrm flipH="1">
                <a:off x="256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09" name="Line 880"/>
              <p:cNvSpPr/>
              <p:nvPr/>
            </p:nvSpPr>
            <p:spPr>
              <a:xfrm flipH="1">
                <a:off x="260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10" name="Line 881"/>
              <p:cNvSpPr/>
              <p:nvPr/>
            </p:nvSpPr>
            <p:spPr>
              <a:xfrm flipH="1">
                <a:off x="263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11" name="Line 882"/>
              <p:cNvSpPr/>
              <p:nvPr/>
            </p:nvSpPr>
            <p:spPr>
              <a:xfrm flipH="1">
                <a:off x="267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12" name="Line 883"/>
              <p:cNvSpPr/>
              <p:nvPr/>
            </p:nvSpPr>
            <p:spPr>
              <a:xfrm flipH="1">
                <a:off x="271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13" name="Line 884"/>
              <p:cNvSpPr/>
              <p:nvPr/>
            </p:nvSpPr>
            <p:spPr>
              <a:xfrm flipH="1">
                <a:off x="2710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14" name="Line 885"/>
              <p:cNvSpPr/>
              <p:nvPr/>
            </p:nvSpPr>
            <p:spPr>
              <a:xfrm flipH="1">
                <a:off x="274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15" name="Line 886"/>
              <p:cNvSpPr/>
              <p:nvPr/>
            </p:nvSpPr>
            <p:spPr>
              <a:xfrm flipH="1">
                <a:off x="278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16" name="Line 887"/>
              <p:cNvSpPr/>
              <p:nvPr/>
            </p:nvSpPr>
            <p:spPr>
              <a:xfrm flipH="1">
                <a:off x="281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17" name="Line 888"/>
              <p:cNvSpPr/>
              <p:nvPr/>
            </p:nvSpPr>
            <p:spPr>
              <a:xfrm flipH="1">
                <a:off x="285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18" name="Line 889"/>
              <p:cNvSpPr/>
              <p:nvPr/>
            </p:nvSpPr>
            <p:spPr>
              <a:xfrm flipH="1">
                <a:off x="289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19" name="Line 890"/>
              <p:cNvSpPr/>
              <p:nvPr/>
            </p:nvSpPr>
            <p:spPr>
              <a:xfrm flipH="1">
                <a:off x="2891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20" name="Line 891"/>
              <p:cNvSpPr/>
              <p:nvPr/>
            </p:nvSpPr>
            <p:spPr>
              <a:xfrm flipH="1">
                <a:off x="292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21" name="Line 892"/>
              <p:cNvSpPr/>
              <p:nvPr/>
            </p:nvSpPr>
            <p:spPr>
              <a:xfrm flipH="1">
                <a:off x="296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22" name="Line 893"/>
              <p:cNvSpPr/>
              <p:nvPr/>
            </p:nvSpPr>
            <p:spPr>
              <a:xfrm flipH="1">
                <a:off x="300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23" name="Line 894"/>
              <p:cNvSpPr/>
              <p:nvPr/>
            </p:nvSpPr>
            <p:spPr>
              <a:xfrm flipH="1">
                <a:off x="303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24" name="Line 895"/>
              <p:cNvSpPr/>
              <p:nvPr/>
            </p:nvSpPr>
            <p:spPr>
              <a:xfrm flipH="1">
                <a:off x="307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25" name="Line 896"/>
              <p:cNvSpPr/>
              <p:nvPr/>
            </p:nvSpPr>
            <p:spPr>
              <a:xfrm flipH="1">
                <a:off x="3072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26" name="Line 897"/>
              <p:cNvSpPr/>
              <p:nvPr/>
            </p:nvSpPr>
            <p:spPr>
              <a:xfrm flipH="1">
                <a:off x="310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27" name="Line 898"/>
              <p:cNvSpPr/>
              <p:nvPr/>
            </p:nvSpPr>
            <p:spPr>
              <a:xfrm flipH="1">
                <a:off x="314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28" name="Line 899"/>
              <p:cNvSpPr/>
              <p:nvPr/>
            </p:nvSpPr>
            <p:spPr>
              <a:xfrm flipH="1">
                <a:off x="318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29" name="Line 900"/>
              <p:cNvSpPr/>
              <p:nvPr/>
            </p:nvSpPr>
            <p:spPr>
              <a:xfrm flipH="1">
                <a:off x="321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30" name="Line 901"/>
              <p:cNvSpPr/>
              <p:nvPr/>
            </p:nvSpPr>
            <p:spPr>
              <a:xfrm flipH="1">
                <a:off x="325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31" name="Line 902"/>
              <p:cNvSpPr/>
              <p:nvPr/>
            </p:nvSpPr>
            <p:spPr>
              <a:xfrm flipH="1">
                <a:off x="3253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32" name="Line 903"/>
              <p:cNvSpPr/>
              <p:nvPr/>
            </p:nvSpPr>
            <p:spPr>
              <a:xfrm flipH="1">
                <a:off x="328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33" name="Line 904"/>
              <p:cNvSpPr/>
              <p:nvPr/>
            </p:nvSpPr>
            <p:spPr>
              <a:xfrm flipH="1">
                <a:off x="3325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34" name="Line 905"/>
              <p:cNvSpPr/>
              <p:nvPr/>
            </p:nvSpPr>
            <p:spPr>
              <a:xfrm flipH="1">
                <a:off x="3362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35" name="Line 906"/>
              <p:cNvSpPr/>
              <p:nvPr/>
            </p:nvSpPr>
            <p:spPr>
              <a:xfrm flipH="1">
                <a:off x="3398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36" name="Line 907"/>
              <p:cNvSpPr/>
              <p:nvPr/>
            </p:nvSpPr>
            <p:spPr>
              <a:xfrm flipH="1">
                <a:off x="343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37" name="Line 908"/>
              <p:cNvSpPr/>
              <p:nvPr/>
            </p:nvSpPr>
            <p:spPr>
              <a:xfrm flipH="1">
                <a:off x="3434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38" name="Line 909"/>
              <p:cNvSpPr/>
              <p:nvPr/>
            </p:nvSpPr>
            <p:spPr>
              <a:xfrm flipH="1">
                <a:off x="347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39" name="Line 910"/>
              <p:cNvSpPr/>
              <p:nvPr/>
            </p:nvSpPr>
            <p:spPr>
              <a:xfrm flipH="1">
                <a:off x="3506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40" name="Line 911"/>
              <p:cNvSpPr/>
              <p:nvPr/>
            </p:nvSpPr>
            <p:spPr>
              <a:xfrm flipH="1">
                <a:off x="3543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41" name="Line 912"/>
              <p:cNvSpPr/>
              <p:nvPr/>
            </p:nvSpPr>
            <p:spPr>
              <a:xfrm flipH="1">
                <a:off x="3579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42" name="Line 913"/>
              <p:cNvSpPr/>
              <p:nvPr/>
            </p:nvSpPr>
            <p:spPr>
              <a:xfrm flipH="1">
                <a:off x="361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43" name="Line 914"/>
              <p:cNvSpPr/>
              <p:nvPr/>
            </p:nvSpPr>
            <p:spPr>
              <a:xfrm flipH="1">
                <a:off x="361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44" name="Line 915"/>
              <p:cNvSpPr/>
              <p:nvPr/>
            </p:nvSpPr>
            <p:spPr>
              <a:xfrm flipH="1">
                <a:off x="365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45" name="Line 916"/>
              <p:cNvSpPr/>
              <p:nvPr/>
            </p:nvSpPr>
            <p:spPr>
              <a:xfrm flipH="1">
                <a:off x="368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46" name="Line 917"/>
              <p:cNvSpPr/>
              <p:nvPr/>
            </p:nvSpPr>
            <p:spPr>
              <a:xfrm flipH="1">
                <a:off x="372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47" name="Line 918"/>
              <p:cNvSpPr/>
              <p:nvPr/>
            </p:nvSpPr>
            <p:spPr>
              <a:xfrm flipH="1">
                <a:off x="376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48" name="Line 919"/>
              <p:cNvSpPr/>
              <p:nvPr/>
            </p:nvSpPr>
            <p:spPr>
              <a:xfrm flipH="1">
                <a:off x="3796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0349" name="Group 920"/>
              <p:cNvGrpSpPr/>
              <p:nvPr/>
            </p:nvGrpSpPr>
            <p:grpSpPr>
              <a:xfrm>
                <a:off x="3796" y="1379"/>
                <a:ext cx="145" cy="118"/>
                <a:chOff x="3963" y="2822"/>
                <a:chExt cx="145" cy="118"/>
              </a:xfrm>
            </p:grpSpPr>
            <p:sp>
              <p:nvSpPr>
                <p:cNvPr id="10370" name="Line 921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71" name="Line 922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72" name="Line 923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73" name="Line 924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74" name="Line 925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0350" name="Line 926"/>
              <p:cNvSpPr/>
              <p:nvPr/>
            </p:nvSpPr>
            <p:spPr>
              <a:xfrm flipH="1">
                <a:off x="397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51" name="Line 927"/>
              <p:cNvSpPr/>
              <p:nvPr/>
            </p:nvSpPr>
            <p:spPr>
              <a:xfrm flipH="1">
                <a:off x="3975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52" name="Line 928"/>
              <p:cNvSpPr/>
              <p:nvPr/>
            </p:nvSpPr>
            <p:spPr>
              <a:xfrm flipH="1">
                <a:off x="4011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53" name="Line 929"/>
              <p:cNvSpPr/>
              <p:nvPr/>
            </p:nvSpPr>
            <p:spPr>
              <a:xfrm flipH="1">
                <a:off x="4047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54" name="Line 930"/>
              <p:cNvSpPr/>
              <p:nvPr/>
            </p:nvSpPr>
            <p:spPr>
              <a:xfrm flipH="1">
                <a:off x="4084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0355" name="Line 931"/>
              <p:cNvSpPr/>
              <p:nvPr/>
            </p:nvSpPr>
            <p:spPr>
              <a:xfrm flipH="1">
                <a:off x="4120" y="1379"/>
                <a:ext cx="0" cy="6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0356" name="Group 932"/>
              <p:cNvGrpSpPr/>
              <p:nvPr/>
            </p:nvGrpSpPr>
            <p:grpSpPr>
              <a:xfrm>
                <a:off x="4156" y="1379"/>
                <a:ext cx="145" cy="118"/>
                <a:chOff x="3963" y="2822"/>
                <a:chExt cx="145" cy="118"/>
              </a:xfrm>
            </p:grpSpPr>
            <p:sp>
              <p:nvSpPr>
                <p:cNvPr id="10365" name="Line 933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66" name="Line 934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67" name="Line 935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68" name="Line 936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69" name="Line 937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0357" name="Line 938"/>
              <p:cNvSpPr/>
              <p:nvPr/>
            </p:nvSpPr>
            <p:spPr>
              <a:xfrm flipH="1">
                <a:off x="433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0358" name="Group 939"/>
              <p:cNvGrpSpPr/>
              <p:nvPr/>
            </p:nvGrpSpPr>
            <p:grpSpPr>
              <a:xfrm>
                <a:off x="4336" y="1379"/>
                <a:ext cx="145" cy="118"/>
                <a:chOff x="3963" y="2822"/>
                <a:chExt cx="145" cy="118"/>
              </a:xfrm>
            </p:grpSpPr>
            <p:sp>
              <p:nvSpPr>
                <p:cNvPr id="10360" name="Line 940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61" name="Line 941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62" name="Line 942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63" name="Line 943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0364" name="Line 944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25400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0359" name="Line 945"/>
              <p:cNvSpPr/>
              <p:nvPr/>
            </p:nvSpPr>
            <p:spPr>
              <a:xfrm flipH="1">
                <a:off x="4517" y="1379"/>
                <a:ext cx="0" cy="118"/>
              </a:xfrm>
              <a:prstGeom prst="line">
                <a:avLst/>
              </a:prstGeom>
              <a:ln w="2540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</p:grpSp>
      <p:sp>
        <p:nvSpPr>
          <p:cNvPr id="10169" name="Text Box 953"/>
          <p:cNvSpPr txBox="1"/>
          <p:nvPr/>
        </p:nvSpPr>
        <p:spPr>
          <a:xfrm>
            <a:off x="10167620" y="2333786"/>
            <a:ext cx="864394" cy="5770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</a:pPr>
            <a:r>
              <a:rPr lang="en-US" altLang="zh-CN" sz="3300" b="1">
                <a:solidFill>
                  <a:srgbClr val="E95A67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×</a:t>
            </a:r>
            <a:endParaRPr lang="en-US" altLang="zh-CN" sz="3300" b="1">
              <a:solidFill>
                <a:srgbClr val="E95A67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170" name="Text Box 954"/>
          <p:cNvSpPr txBox="1"/>
          <p:nvPr/>
        </p:nvSpPr>
        <p:spPr>
          <a:xfrm>
            <a:off x="10285095" y="4975860"/>
            <a:ext cx="541020" cy="575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 defTabSz="685165">
              <a:spcBef>
                <a:spcPct val="50000"/>
              </a:spcBef>
              <a:buClrTx/>
              <a:buSzTx/>
            </a:pPr>
            <a:r>
              <a:rPr lang="en-US" altLang="zh-CN" sz="3300" b="1">
                <a:solidFill>
                  <a:srgbClr val="E95A67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√</a:t>
            </a:r>
            <a:endParaRPr lang="en-US" altLang="zh-CN" sz="3300" b="1">
              <a:solidFill>
                <a:srgbClr val="E95A67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171" name="Text Box 955"/>
          <p:cNvSpPr txBox="1"/>
          <p:nvPr/>
        </p:nvSpPr>
        <p:spPr>
          <a:xfrm>
            <a:off x="10167462" y="3474644"/>
            <a:ext cx="864394" cy="575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lvl="0" algn="l" defTabSz="685165">
              <a:spcBef>
                <a:spcPct val="50000"/>
              </a:spcBef>
              <a:buClrTx/>
              <a:buSzTx/>
            </a:pPr>
            <a:r>
              <a:rPr lang="en-US" altLang="zh-CN" sz="3300" b="1">
                <a:solidFill>
                  <a:srgbClr val="E95A67"/>
                </a:solidFill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×</a:t>
            </a:r>
            <a:endParaRPr lang="en-US" altLang="zh-CN" sz="3300" b="1">
              <a:solidFill>
                <a:srgbClr val="E95A67"/>
              </a:solidFill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3" grpId="0"/>
      <p:bldP spid="12673" grpId="0"/>
      <p:bldP spid="10169" grpId="0"/>
      <p:bldP spid="10170" grpId="0"/>
      <p:bldP spid="1017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87" name="Text Box 23"/>
          <p:cNvSpPr txBox="1"/>
          <p:nvPr/>
        </p:nvSpPr>
        <p:spPr bwMode="auto">
          <a:xfrm>
            <a:off x="1619250" y="1005205"/>
            <a:ext cx="8089265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（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）会看：读数时，视线与刻度尺尺面</a:t>
            </a: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垂直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。 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11268" name="Group 394"/>
          <p:cNvGrpSpPr/>
          <p:nvPr/>
        </p:nvGrpSpPr>
        <p:grpSpPr>
          <a:xfrm>
            <a:off x="2763203" y="3320719"/>
            <a:ext cx="7155180" cy="846296"/>
            <a:chOff x="1020" y="2109"/>
            <a:chExt cx="3888" cy="711"/>
          </a:xfrm>
        </p:grpSpPr>
        <p:grpSp>
          <p:nvGrpSpPr>
            <p:cNvPr id="11279" name="Group 132"/>
            <p:cNvGrpSpPr/>
            <p:nvPr/>
          </p:nvGrpSpPr>
          <p:grpSpPr>
            <a:xfrm>
              <a:off x="1020" y="2321"/>
              <a:ext cx="3888" cy="499"/>
              <a:chOff x="808" y="1328"/>
              <a:chExt cx="3888" cy="499"/>
            </a:xfrm>
          </p:grpSpPr>
          <p:sp>
            <p:nvSpPr>
              <p:cNvPr id="11283" name="AutoShape 133"/>
              <p:cNvSpPr/>
              <p:nvPr/>
            </p:nvSpPr>
            <p:spPr>
              <a:xfrm>
                <a:off x="808" y="1328"/>
                <a:ext cx="3888" cy="499"/>
              </a:xfrm>
              <a:prstGeom prst="cube">
                <a:avLst>
                  <a:gd name="adj" fmla="val 8616"/>
                </a:avLst>
              </a:prstGeom>
              <a:solidFill>
                <a:srgbClr val="FFCC00"/>
              </a:solidFill>
              <a:ln w="3175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defTabSz="685165"/>
                <a:r>
                  <a:rPr lang="en-US" altLang="zh-CN" sz="18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0 cm     1         2          3         4          5         6          7          8          9        10 </a:t>
                </a:r>
                <a:endParaRPr lang="en-US" altLang="zh-CN" sz="18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84" name="Line 134"/>
              <p:cNvSpPr/>
              <p:nvPr/>
            </p:nvSpPr>
            <p:spPr>
              <a:xfrm flipH="1">
                <a:off x="899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85" name="Line 135"/>
              <p:cNvSpPr/>
              <p:nvPr/>
            </p:nvSpPr>
            <p:spPr>
              <a:xfrm flipH="1">
                <a:off x="93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86" name="Line 136"/>
              <p:cNvSpPr/>
              <p:nvPr/>
            </p:nvSpPr>
            <p:spPr>
              <a:xfrm flipH="1">
                <a:off x="97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2" name="Line 137"/>
              <p:cNvSpPr/>
              <p:nvPr/>
            </p:nvSpPr>
            <p:spPr>
              <a:xfrm flipH="1">
                <a:off x="100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88" name="Line 138"/>
              <p:cNvSpPr/>
              <p:nvPr/>
            </p:nvSpPr>
            <p:spPr>
              <a:xfrm flipH="1">
                <a:off x="104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89" name="Line 139"/>
              <p:cNvSpPr/>
              <p:nvPr/>
            </p:nvSpPr>
            <p:spPr>
              <a:xfrm flipH="1">
                <a:off x="108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90" name="Line 140"/>
              <p:cNvSpPr/>
              <p:nvPr/>
            </p:nvSpPr>
            <p:spPr>
              <a:xfrm flipH="1">
                <a:off x="108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91" name="Line 141"/>
              <p:cNvSpPr/>
              <p:nvPr/>
            </p:nvSpPr>
            <p:spPr>
              <a:xfrm flipH="1">
                <a:off x="111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92" name="Line 142"/>
              <p:cNvSpPr/>
              <p:nvPr/>
            </p:nvSpPr>
            <p:spPr>
              <a:xfrm flipH="1">
                <a:off x="115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93" name="Line 143"/>
              <p:cNvSpPr/>
              <p:nvPr/>
            </p:nvSpPr>
            <p:spPr>
              <a:xfrm flipH="1">
                <a:off x="118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94" name="Line 144"/>
              <p:cNvSpPr/>
              <p:nvPr/>
            </p:nvSpPr>
            <p:spPr>
              <a:xfrm flipH="1">
                <a:off x="122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95" name="Line 145"/>
              <p:cNvSpPr/>
              <p:nvPr/>
            </p:nvSpPr>
            <p:spPr>
              <a:xfrm flipH="1">
                <a:off x="126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96" name="Line 146"/>
              <p:cNvSpPr/>
              <p:nvPr/>
            </p:nvSpPr>
            <p:spPr>
              <a:xfrm flipH="1">
                <a:off x="126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97" name="Line 147"/>
              <p:cNvSpPr/>
              <p:nvPr/>
            </p:nvSpPr>
            <p:spPr>
              <a:xfrm flipH="1">
                <a:off x="129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98" name="Line 148"/>
              <p:cNvSpPr/>
              <p:nvPr/>
            </p:nvSpPr>
            <p:spPr>
              <a:xfrm flipH="1">
                <a:off x="133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299" name="Line 149"/>
              <p:cNvSpPr/>
              <p:nvPr/>
            </p:nvSpPr>
            <p:spPr>
              <a:xfrm flipH="1">
                <a:off x="137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00" name="Line 150"/>
              <p:cNvSpPr/>
              <p:nvPr/>
            </p:nvSpPr>
            <p:spPr>
              <a:xfrm flipH="1">
                <a:off x="140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01" name="Line 151"/>
              <p:cNvSpPr/>
              <p:nvPr/>
            </p:nvSpPr>
            <p:spPr>
              <a:xfrm flipH="1">
                <a:off x="144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02" name="Line 152"/>
              <p:cNvSpPr/>
              <p:nvPr/>
            </p:nvSpPr>
            <p:spPr>
              <a:xfrm flipH="1">
                <a:off x="144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03" name="Line 153"/>
              <p:cNvSpPr/>
              <p:nvPr/>
            </p:nvSpPr>
            <p:spPr>
              <a:xfrm flipH="1">
                <a:off x="147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04" name="Line 154"/>
              <p:cNvSpPr/>
              <p:nvPr/>
            </p:nvSpPr>
            <p:spPr>
              <a:xfrm flipH="1">
                <a:off x="151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05" name="Line 155"/>
              <p:cNvSpPr/>
              <p:nvPr/>
            </p:nvSpPr>
            <p:spPr>
              <a:xfrm flipH="1">
                <a:off x="155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06" name="Line 156"/>
              <p:cNvSpPr/>
              <p:nvPr/>
            </p:nvSpPr>
            <p:spPr>
              <a:xfrm flipH="1">
                <a:off x="158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07" name="Line 157"/>
              <p:cNvSpPr/>
              <p:nvPr/>
            </p:nvSpPr>
            <p:spPr>
              <a:xfrm flipH="1">
                <a:off x="1623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08" name="Line 158"/>
              <p:cNvSpPr/>
              <p:nvPr/>
            </p:nvSpPr>
            <p:spPr>
              <a:xfrm flipH="1">
                <a:off x="1624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09" name="Line 159"/>
              <p:cNvSpPr/>
              <p:nvPr/>
            </p:nvSpPr>
            <p:spPr>
              <a:xfrm flipH="1">
                <a:off x="166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10" name="Line 160"/>
              <p:cNvSpPr/>
              <p:nvPr/>
            </p:nvSpPr>
            <p:spPr>
              <a:xfrm flipH="1">
                <a:off x="169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11" name="Line 161"/>
              <p:cNvSpPr/>
              <p:nvPr/>
            </p:nvSpPr>
            <p:spPr>
              <a:xfrm flipH="1">
                <a:off x="173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12" name="Line 162"/>
              <p:cNvSpPr/>
              <p:nvPr/>
            </p:nvSpPr>
            <p:spPr>
              <a:xfrm flipH="1">
                <a:off x="176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13" name="Line 163"/>
              <p:cNvSpPr/>
              <p:nvPr/>
            </p:nvSpPr>
            <p:spPr>
              <a:xfrm flipH="1">
                <a:off x="180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14" name="Line 164"/>
              <p:cNvSpPr/>
              <p:nvPr/>
            </p:nvSpPr>
            <p:spPr>
              <a:xfrm flipH="1">
                <a:off x="180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15" name="Line 165"/>
              <p:cNvSpPr/>
              <p:nvPr/>
            </p:nvSpPr>
            <p:spPr>
              <a:xfrm flipH="1">
                <a:off x="184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16" name="Line 166"/>
              <p:cNvSpPr/>
              <p:nvPr/>
            </p:nvSpPr>
            <p:spPr>
              <a:xfrm flipH="1">
                <a:off x="187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17" name="Line 167"/>
              <p:cNvSpPr/>
              <p:nvPr/>
            </p:nvSpPr>
            <p:spPr>
              <a:xfrm flipH="1">
                <a:off x="191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18" name="Line 168"/>
              <p:cNvSpPr/>
              <p:nvPr/>
            </p:nvSpPr>
            <p:spPr>
              <a:xfrm flipH="1">
                <a:off x="195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19" name="Line 169"/>
              <p:cNvSpPr/>
              <p:nvPr/>
            </p:nvSpPr>
            <p:spPr>
              <a:xfrm flipH="1">
                <a:off x="1986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20" name="Line 170"/>
              <p:cNvSpPr/>
              <p:nvPr/>
            </p:nvSpPr>
            <p:spPr>
              <a:xfrm flipH="1">
                <a:off x="1986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21" name="Line 171"/>
              <p:cNvSpPr/>
              <p:nvPr/>
            </p:nvSpPr>
            <p:spPr>
              <a:xfrm flipH="1">
                <a:off x="202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22" name="Line 172"/>
              <p:cNvSpPr/>
              <p:nvPr/>
            </p:nvSpPr>
            <p:spPr>
              <a:xfrm flipH="1">
                <a:off x="205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23" name="Line 173"/>
              <p:cNvSpPr/>
              <p:nvPr/>
            </p:nvSpPr>
            <p:spPr>
              <a:xfrm flipH="1">
                <a:off x="209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24" name="Line 174"/>
              <p:cNvSpPr/>
              <p:nvPr/>
            </p:nvSpPr>
            <p:spPr>
              <a:xfrm flipH="1">
                <a:off x="213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25" name="Line 175"/>
              <p:cNvSpPr/>
              <p:nvPr/>
            </p:nvSpPr>
            <p:spPr>
              <a:xfrm flipH="1">
                <a:off x="216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26" name="Line 176"/>
              <p:cNvSpPr/>
              <p:nvPr/>
            </p:nvSpPr>
            <p:spPr>
              <a:xfrm flipH="1">
                <a:off x="216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27" name="Line 177"/>
              <p:cNvSpPr/>
              <p:nvPr/>
            </p:nvSpPr>
            <p:spPr>
              <a:xfrm flipH="1">
                <a:off x="220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28" name="Line 178"/>
              <p:cNvSpPr/>
              <p:nvPr/>
            </p:nvSpPr>
            <p:spPr>
              <a:xfrm flipH="1">
                <a:off x="223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29" name="Line 179"/>
              <p:cNvSpPr/>
              <p:nvPr/>
            </p:nvSpPr>
            <p:spPr>
              <a:xfrm flipH="1">
                <a:off x="227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30" name="Line 180"/>
              <p:cNvSpPr/>
              <p:nvPr/>
            </p:nvSpPr>
            <p:spPr>
              <a:xfrm flipH="1">
                <a:off x="231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31" name="Line 181"/>
              <p:cNvSpPr/>
              <p:nvPr/>
            </p:nvSpPr>
            <p:spPr>
              <a:xfrm flipH="1">
                <a:off x="2348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32" name="Line 182"/>
              <p:cNvSpPr/>
              <p:nvPr/>
            </p:nvSpPr>
            <p:spPr>
              <a:xfrm flipH="1">
                <a:off x="2348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33" name="Line 183"/>
              <p:cNvSpPr/>
              <p:nvPr/>
            </p:nvSpPr>
            <p:spPr>
              <a:xfrm flipH="1">
                <a:off x="238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34" name="Line 184"/>
              <p:cNvSpPr/>
              <p:nvPr/>
            </p:nvSpPr>
            <p:spPr>
              <a:xfrm flipH="1">
                <a:off x="242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35" name="Line 185"/>
              <p:cNvSpPr/>
              <p:nvPr/>
            </p:nvSpPr>
            <p:spPr>
              <a:xfrm flipH="1">
                <a:off x="245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36" name="Line 186"/>
              <p:cNvSpPr/>
              <p:nvPr/>
            </p:nvSpPr>
            <p:spPr>
              <a:xfrm flipH="1">
                <a:off x="249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37" name="Line 187"/>
              <p:cNvSpPr/>
              <p:nvPr/>
            </p:nvSpPr>
            <p:spPr>
              <a:xfrm flipH="1">
                <a:off x="2529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38" name="Line 188"/>
              <p:cNvSpPr/>
              <p:nvPr/>
            </p:nvSpPr>
            <p:spPr>
              <a:xfrm flipH="1">
                <a:off x="2529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39" name="Line 189"/>
              <p:cNvSpPr/>
              <p:nvPr/>
            </p:nvSpPr>
            <p:spPr>
              <a:xfrm flipH="1">
                <a:off x="256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40" name="Line 190"/>
              <p:cNvSpPr/>
              <p:nvPr/>
            </p:nvSpPr>
            <p:spPr>
              <a:xfrm flipH="1">
                <a:off x="260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41" name="Line 191"/>
              <p:cNvSpPr/>
              <p:nvPr/>
            </p:nvSpPr>
            <p:spPr>
              <a:xfrm flipH="1">
                <a:off x="263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42" name="Line 192"/>
              <p:cNvSpPr/>
              <p:nvPr/>
            </p:nvSpPr>
            <p:spPr>
              <a:xfrm flipH="1">
                <a:off x="267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43" name="Line 193"/>
              <p:cNvSpPr/>
              <p:nvPr/>
            </p:nvSpPr>
            <p:spPr>
              <a:xfrm flipH="1">
                <a:off x="271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44" name="Line 194"/>
              <p:cNvSpPr/>
              <p:nvPr/>
            </p:nvSpPr>
            <p:spPr>
              <a:xfrm flipH="1">
                <a:off x="2710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45" name="Line 195"/>
              <p:cNvSpPr/>
              <p:nvPr/>
            </p:nvSpPr>
            <p:spPr>
              <a:xfrm flipH="1">
                <a:off x="274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46" name="Line 196"/>
              <p:cNvSpPr/>
              <p:nvPr/>
            </p:nvSpPr>
            <p:spPr>
              <a:xfrm flipH="1">
                <a:off x="278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47" name="Line 197"/>
              <p:cNvSpPr/>
              <p:nvPr/>
            </p:nvSpPr>
            <p:spPr>
              <a:xfrm flipH="1">
                <a:off x="281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48" name="Line 198"/>
              <p:cNvSpPr/>
              <p:nvPr/>
            </p:nvSpPr>
            <p:spPr>
              <a:xfrm flipH="1">
                <a:off x="285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49" name="Line 199"/>
              <p:cNvSpPr/>
              <p:nvPr/>
            </p:nvSpPr>
            <p:spPr>
              <a:xfrm flipH="1">
                <a:off x="289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50" name="Line 200"/>
              <p:cNvSpPr/>
              <p:nvPr/>
            </p:nvSpPr>
            <p:spPr>
              <a:xfrm flipH="1">
                <a:off x="2891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51" name="Line 201"/>
              <p:cNvSpPr/>
              <p:nvPr/>
            </p:nvSpPr>
            <p:spPr>
              <a:xfrm flipH="1">
                <a:off x="292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52" name="Line 202"/>
              <p:cNvSpPr/>
              <p:nvPr/>
            </p:nvSpPr>
            <p:spPr>
              <a:xfrm flipH="1">
                <a:off x="296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53" name="Line 203"/>
              <p:cNvSpPr/>
              <p:nvPr/>
            </p:nvSpPr>
            <p:spPr>
              <a:xfrm flipH="1">
                <a:off x="300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54" name="Line 204"/>
              <p:cNvSpPr/>
              <p:nvPr/>
            </p:nvSpPr>
            <p:spPr>
              <a:xfrm flipH="1">
                <a:off x="303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55" name="Line 205"/>
              <p:cNvSpPr/>
              <p:nvPr/>
            </p:nvSpPr>
            <p:spPr>
              <a:xfrm flipH="1">
                <a:off x="307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56" name="Line 206"/>
              <p:cNvSpPr/>
              <p:nvPr/>
            </p:nvSpPr>
            <p:spPr>
              <a:xfrm flipH="1">
                <a:off x="3072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57" name="Line 207"/>
              <p:cNvSpPr/>
              <p:nvPr/>
            </p:nvSpPr>
            <p:spPr>
              <a:xfrm flipH="1">
                <a:off x="310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58" name="Line 208"/>
              <p:cNvSpPr/>
              <p:nvPr/>
            </p:nvSpPr>
            <p:spPr>
              <a:xfrm flipH="1">
                <a:off x="314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59" name="Line 209"/>
              <p:cNvSpPr/>
              <p:nvPr/>
            </p:nvSpPr>
            <p:spPr>
              <a:xfrm flipH="1">
                <a:off x="318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60" name="Line 210"/>
              <p:cNvSpPr/>
              <p:nvPr/>
            </p:nvSpPr>
            <p:spPr>
              <a:xfrm flipH="1">
                <a:off x="321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61" name="Line 211"/>
              <p:cNvSpPr/>
              <p:nvPr/>
            </p:nvSpPr>
            <p:spPr>
              <a:xfrm flipH="1">
                <a:off x="3253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62" name="Line 212"/>
              <p:cNvSpPr/>
              <p:nvPr/>
            </p:nvSpPr>
            <p:spPr>
              <a:xfrm flipH="1">
                <a:off x="3253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63" name="Line 213"/>
              <p:cNvSpPr/>
              <p:nvPr/>
            </p:nvSpPr>
            <p:spPr>
              <a:xfrm flipH="1">
                <a:off x="328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64" name="Line 214"/>
              <p:cNvSpPr/>
              <p:nvPr/>
            </p:nvSpPr>
            <p:spPr>
              <a:xfrm flipH="1">
                <a:off x="3325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65" name="Line 215"/>
              <p:cNvSpPr/>
              <p:nvPr/>
            </p:nvSpPr>
            <p:spPr>
              <a:xfrm flipH="1">
                <a:off x="3362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66" name="Line 216"/>
              <p:cNvSpPr/>
              <p:nvPr/>
            </p:nvSpPr>
            <p:spPr>
              <a:xfrm flipH="1">
                <a:off x="3398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67" name="Line 217"/>
              <p:cNvSpPr/>
              <p:nvPr/>
            </p:nvSpPr>
            <p:spPr>
              <a:xfrm flipH="1">
                <a:off x="3434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68" name="Line 218"/>
              <p:cNvSpPr/>
              <p:nvPr/>
            </p:nvSpPr>
            <p:spPr>
              <a:xfrm flipH="1">
                <a:off x="3434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69" name="Line 219"/>
              <p:cNvSpPr/>
              <p:nvPr/>
            </p:nvSpPr>
            <p:spPr>
              <a:xfrm flipH="1">
                <a:off x="347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70" name="Line 220"/>
              <p:cNvSpPr/>
              <p:nvPr/>
            </p:nvSpPr>
            <p:spPr>
              <a:xfrm flipH="1">
                <a:off x="3506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71" name="Line 221"/>
              <p:cNvSpPr/>
              <p:nvPr/>
            </p:nvSpPr>
            <p:spPr>
              <a:xfrm flipH="1">
                <a:off x="3543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72" name="Line 222"/>
              <p:cNvSpPr/>
              <p:nvPr/>
            </p:nvSpPr>
            <p:spPr>
              <a:xfrm flipH="1">
                <a:off x="3579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73" name="Line 223"/>
              <p:cNvSpPr/>
              <p:nvPr/>
            </p:nvSpPr>
            <p:spPr>
              <a:xfrm flipH="1">
                <a:off x="361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74" name="Line 224"/>
              <p:cNvSpPr/>
              <p:nvPr/>
            </p:nvSpPr>
            <p:spPr>
              <a:xfrm flipH="1">
                <a:off x="361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75" name="Line 225"/>
              <p:cNvSpPr/>
              <p:nvPr/>
            </p:nvSpPr>
            <p:spPr>
              <a:xfrm flipH="1">
                <a:off x="365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76" name="Line 226"/>
              <p:cNvSpPr/>
              <p:nvPr/>
            </p:nvSpPr>
            <p:spPr>
              <a:xfrm flipH="1">
                <a:off x="368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77" name="Line 227"/>
              <p:cNvSpPr/>
              <p:nvPr/>
            </p:nvSpPr>
            <p:spPr>
              <a:xfrm flipH="1">
                <a:off x="372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78" name="Line 228"/>
              <p:cNvSpPr/>
              <p:nvPr/>
            </p:nvSpPr>
            <p:spPr>
              <a:xfrm flipH="1">
                <a:off x="376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79" name="Line 229"/>
              <p:cNvSpPr/>
              <p:nvPr/>
            </p:nvSpPr>
            <p:spPr>
              <a:xfrm flipH="1">
                <a:off x="3796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1380" name="Group 230"/>
              <p:cNvGrpSpPr/>
              <p:nvPr/>
            </p:nvGrpSpPr>
            <p:grpSpPr>
              <a:xfrm>
                <a:off x="3796" y="1379"/>
                <a:ext cx="145" cy="118"/>
                <a:chOff x="3963" y="2822"/>
                <a:chExt cx="145" cy="118"/>
              </a:xfrm>
            </p:grpSpPr>
            <p:sp>
              <p:nvSpPr>
                <p:cNvPr id="11401" name="Line 231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402" name="Line 232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403" name="Line 233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404" name="Line 234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405" name="Line 235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1381" name="Line 236"/>
              <p:cNvSpPr/>
              <p:nvPr/>
            </p:nvSpPr>
            <p:spPr>
              <a:xfrm flipH="1">
                <a:off x="397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82" name="Line 237"/>
              <p:cNvSpPr/>
              <p:nvPr/>
            </p:nvSpPr>
            <p:spPr>
              <a:xfrm flipH="1">
                <a:off x="3975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83" name="Line 238"/>
              <p:cNvSpPr/>
              <p:nvPr/>
            </p:nvSpPr>
            <p:spPr>
              <a:xfrm flipH="1">
                <a:off x="4011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84" name="Line 239"/>
              <p:cNvSpPr/>
              <p:nvPr/>
            </p:nvSpPr>
            <p:spPr>
              <a:xfrm flipH="1">
                <a:off x="4047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85" name="Line 240"/>
              <p:cNvSpPr/>
              <p:nvPr/>
            </p:nvSpPr>
            <p:spPr>
              <a:xfrm flipH="1">
                <a:off x="4084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11386" name="Line 241"/>
              <p:cNvSpPr/>
              <p:nvPr/>
            </p:nvSpPr>
            <p:spPr>
              <a:xfrm flipH="1">
                <a:off x="4120" y="1379"/>
                <a:ext cx="0" cy="6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1387" name="Group 242"/>
              <p:cNvGrpSpPr/>
              <p:nvPr/>
            </p:nvGrpSpPr>
            <p:grpSpPr>
              <a:xfrm>
                <a:off x="4156" y="1379"/>
                <a:ext cx="145" cy="118"/>
                <a:chOff x="3963" y="2822"/>
                <a:chExt cx="145" cy="118"/>
              </a:xfrm>
            </p:grpSpPr>
            <p:sp>
              <p:nvSpPr>
                <p:cNvPr id="11396" name="Line 243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397" name="Line 244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398" name="Line 245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399" name="Line 246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400" name="Line 247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1388" name="Line 248"/>
              <p:cNvSpPr/>
              <p:nvPr/>
            </p:nvSpPr>
            <p:spPr>
              <a:xfrm flipH="1">
                <a:off x="4337" y="1379"/>
                <a:ext cx="0" cy="118"/>
              </a:xfrm>
              <a:prstGeom prst="line">
                <a:avLst/>
              </a:prstGeom>
              <a:ln w="9525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grpSp>
            <p:nvGrpSpPr>
              <p:cNvPr id="11389" name="Group 249"/>
              <p:cNvGrpSpPr/>
              <p:nvPr/>
            </p:nvGrpSpPr>
            <p:grpSpPr>
              <a:xfrm>
                <a:off x="4336" y="1379"/>
                <a:ext cx="145" cy="118"/>
                <a:chOff x="3963" y="2822"/>
                <a:chExt cx="145" cy="118"/>
              </a:xfrm>
            </p:grpSpPr>
            <p:sp>
              <p:nvSpPr>
                <p:cNvPr id="11391" name="Line 250"/>
                <p:cNvSpPr/>
                <p:nvPr/>
              </p:nvSpPr>
              <p:spPr>
                <a:xfrm flipH="1">
                  <a:off x="3963" y="2822"/>
                  <a:ext cx="0" cy="11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392" name="Line 251"/>
                <p:cNvSpPr/>
                <p:nvPr/>
              </p:nvSpPr>
              <p:spPr>
                <a:xfrm flipH="1">
                  <a:off x="3999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393" name="Line 252"/>
                <p:cNvSpPr/>
                <p:nvPr/>
              </p:nvSpPr>
              <p:spPr>
                <a:xfrm flipH="1">
                  <a:off x="4035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394" name="Line 253"/>
                <p:cNvSpPr/>
                <p:nvPr/>
              </p:nvSpPr>
              <p:spPr>
                <a:xfrm flipH="1">
                  <a:off x="4072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  <p:sp>
              <p:nvSpPr>
                <p:cNvPr id="11395" name="Line 254"/>
                <p:cNvSpPr/>
                <p:nvPr/>
              </p:nvSpPr>
              <p:spPr>
                <a:xfrm flipH="1">
                  <a:off x="4108" y="2822"/>
                  <a:ext cx="0" cy="68"/>
                </a:xfrm>
                <a:prstGeom prst="line">
                  <a:avLst/>
                </a:prstGeom>
                <a:ln w="9525" cap="flat" cmpd="sng">
                  <a:solidFill>
                    <a:srgbClr val="333333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/>
              </p:txBody>
            </p:sp>
          </p:grpSp>
          <p:sp>
            <p:nvSpPr>
              <p:cNvPr id="11390" name="Line 255"/>
              <p:cNvSpPr/>
              <p:nvPr/>
            </p:nvSpPr>
            <p:spPr>
              <a:xfrm flipH="1">
                <a:off x="4517" y="1379"/>
                <a:ext cx="0" cy="118"/>
              </a:xfrm>
              <a:prstGeom prst="line">
                <a:avLst/>
              </a:prstGeom>
              <a:ln w="19050" cap="flat" cmpd="sng">
                <a:solidFill>
                  <a:srgbClr val="333333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grpSp>
          <p:nvGrpSpPr>
            <p:cNvPr id="11280" name="Group 256"/>
            <p:cNvGrpSpPr/>
            <p:nvPr/>
          </p:nvGrpSpPr>
          <p:grpSpPr>
            <a:xfrm>
              <a:off x="1110" y="2109"/>
              <a:ext cx="2528" cy="246"/>
              <a:chOff x="950" y="1548"/>
              <a:chExt cx="3424" cy="498"/>
            </a:xfrm>
          </p:grpSpPr>
          <p:sp>
            <p:nvSpPr>
              <p:cNvPr id="11281" name="Rectangle 257" descr="栎木"/>
              <p:cNvSpPr/>
              <p:nvPr/>
            </p:nvSpPr>
            <p:spPr>
              <a:xfrm>
                <a:off x="950" y="1548"/>
                <a:ext cx="2728" cy="49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defTabSz="685165"/>
                <a:endParaRPr lang="zh-CN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282" name="AutoShape 258" descr="栎木"/>
              <p:cNvSpPr/>
              <p:nvPr/>
            </p:nvSpPr>
            <p:spPr>
              <a:xfrm rot="5400000">
                <a:off x="3780" y="1452"/>
                <a:ext cx="492" cy="696"/>
              </a:xfrm>
              <a:prstGeom prst="triangle">
                <a:avLst>
                  <a:gd name="adj" fmla="val 50000"/>
                </a:avLst>
              </a:prstGeom>
              <a:blipFill rotWithShape="1">
                <a:blip r:embed="rId2">
                  <a:alphaModFix amt="39999"/>
                </a:blip>
                <a:stretch>
                  <a:fillRect/>
                </a:stretch>
              </a:blip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rot="10800000" vert="eaVert" wrap="none" anchor="ctr"/>
              <a:lstStyle/>
              <a:p>
                <a:pPr defTabSz="685165"/>
                <a:endParaRPr lang="zh-CN" altLang="zh-CN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40" name="Line 259"/>
          <p:cNvSpPr/>
          <p:nvPr/>
        </p:nvSpPr>
        <p:spPr>
          <a:xfrm rot="-1610508" flipH="1" flipV="1">
            <a:off x="7466892" y="3064021"/>
            <a:ext cx="182165" cy="688181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41" name="Line 388"/>
          <p:cNvSpPr/>
          <p:nvPr/>
        </p:nvSpPr>
        <p:spPr>
          <a:xfrm rot="2757892" flipV="1">
            <a:off x="7704061" y="3027826"/>
            <a:ext cx="1190" cy="714375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pic>
        <p:nvPicPr>
          <p:cNvPr id="142" name="Picture 391" descr="u=3185689198,3543603771&amp;fm=3&amp;gp=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238816">
            <a:off x="7260675" y="2213912"/>
            <a:ext cx="478631" cy="4857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" name="Line 130"/>
          <p:cNvSpPr/>
          <p:nvPr/>
        </p:nvSpPr>
        <p:spPr>
          <a:xfrm flipH="1" flipV="1">
            <a:off x="7609999" y="2858755"/>
            <a:ext cx="0" cy="714375"/>
          </a:xfrm>
          <a:prstGeom prst="line">
            <a:avLst/>
          </a:prstGeom>
          <a:ln w="25400" cap="flat" cmpd="sng">
            <a:solidFill>
              <a:srgbClr val="FF0000"/>
            </a:solidFill>
            <a:prstDash val="dash"/>
            <a:headEnd type="none" w="med" len="med"/>
            <a:tailEnd type="none" w="med" len="med"/>
          </a:ln>
        </p:spPr>
        <p:txBody>
          <a:bodyPr/>
          <a:lstStyle/>
          <a:p/>
        </p:txBody>
      </p:sp>
      <p:pic>
        <p:nvPicPr>
          <p:cNvPr id="144" name="Picture 392" descr="u=3185689198,3543603771&amp;fm=3&amp;gp=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1612912">
            <a:off x="7876703" y="2594915"/>
            <a:ext cx="485775" cy="4786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5" name="Picture 393" descr="u=3185689198,3543603771&amp;fm=3&amp;gp=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733515">
            <a:off x="6745606" y="2637776"/>
            <a:ext cx="488156" cy="4393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6" name="Text Box 397"/>
          <p:cNvSpPr txBox="1"/>
          <p:nvPr/>
        </p:nvSpPr>
        <p:spPr>
          <a:xfrm>
            <a:off x="6329680" y="2295525"/>
            <a:ext cx="49911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spcBef>
                <a:spcPct val="50000"/>
              </a:spcBef>
            </a:pPr>
            <a:r>
              <a:rPr lang="en-US" altLang="zh-CN" sz="28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endParaRPr lang="en-US" altLang="zh-CN" sz="28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7" name="Text Box 398"/>
          <p:cNvSpPr txBox="1"/>
          <p:nvPr/>
        </p:nvSpPr>
        <p:spPr>
          <a:xfrm>
            <a:off x="8261985" y="2207260"/>
            <a:ext cx="51181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 defTabSz="685165">
              <a:spcBef>
                <a:spcPct val="50000"/>
              </a:spcBef>
              <a:buClrTx/>
              <a:buSzTx/>
            </a:pPr>
            <a:r>
              <a:rPr lang="en-US" altLang="zh-CN" sz="2800" b="1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×</a:t>
            </a:r>
            <a:endParaRPr lang="en-US" altLang="zh-CN" sz="2800" b="1">
              <a:solidFill>
                <a:srgbClr val="E95A6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8" name="Text Box 399"/>
          <p:cNvSpPr txBox="1"/>
          <p:nvPr/>
        </p:nvSpPr>
        <p:spPr>
          <a:xfrm>
            <a:off x="7338060" y="1746250"/>
            <a:ext cx="532130" cy="49911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 defTabSz="685165">
              <a:spcBef>
                <a:spcPct val="50000"/>
              </a:spcBef>
              <a:buClrTx/>
              <a:buSzTx/>
            </a:pPr>
            <a:r>
              <a:rPr lang="en-US" altLang="zh-CN" sz="2800" b="1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√</a:t>
            </a:r>
            <a:endParaRPr lang="en-US" altLang="zh-CN" sz="2800" b="1">
              <a:solidFill>
                <a:srgbClr val="E95A6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455" name="Text Box 19"/>
          <p:cNvSpPr txBox="1"/>
          <p:nvPr/>
        </p:nvSpPr>
        <p:spPr bwMode="auto">
          <a:xfrm>
            <a:off x="1629410" y="5085715"/>
            <a:ext cx="8602345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（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）会记：记录的测量结果应由</a:t>
            </a: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数字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和</a:t>
            </a: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单位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组成。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90596" y="4167014"/>
            <a:ext cx="1624489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/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7.03      cm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7313930" y="4588510"/>
            <a:ext cx="276225" cy="670560"/>
          </a:xfrm>
          <a:prstGeom prst="line">
            <a:avLst/>
          </a:prstGeom>
          <a:ln w="28575"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8328660" y="4552315"/>
            <a:ext cx="249555" cy="743585"/>
          </a:xfrm>
          <a:prstGeom prst="line">
            <a:avLst/>
          </a:prstGeom>
          <a:ln w="28575"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7" grpId="0"/>
      <p:bldP spid="146" grpId="0"/>
      <p:bldP spid="147" grpId="0"/>
      <p:bldP spid="148" grpId="0"/>
      <p:bldP spid="1345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Text Box 4"/>
          <p:cNvSpPr txBox="1"/>
          <p:nvPr/>
        </p:nvSpPr>
        <p:spPr bwMode="auto">
          <a:xfrm>
            <a:off x="4530725" y="447040"/>
            <a:ext cx="3131185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读出物体的长度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12291" name="Picture 17" descr="4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7454" y="1349149"/>
            <a:ext cx="6915150" cy="218836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713475" y="4812521"/>
            <a:ext cx="8744903" cy="11760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09600"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在测量长度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时，既要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读出</a:t>
            </a: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准确</a:t>
            </a:r>
            <a:r>
              <a:rPr lang="zh-CN" altLang="en-US" sz="2400" b="1" smtClean="0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值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，还要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读出</a:t>
            </a: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估计值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（即要估读到分度值的下一位）</a:t>
            </a:r>
            <a:r>
              <a:rPr lang="zh-CN" altLang="en-US" sz="2400" b="1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564606" y="3551962"/>
            <a:ext cx="6760845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木块长：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2.77cm  =  2.7cm    +    0.07cm</a:t>
            </a:r>
            <a:endParaRPr lang="en-US" sz="2400" b="1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（准确值 ）  （估计值）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00" grpId="0"/>
      <p:bldP spid="10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38220" y="1648480"/>
            <a:ext cx="8709184" cy="339217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609600"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在测量长度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时，刻度尺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分度值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决定了测量结果的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位数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，而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测量结果又反过来反映了刻度尺的属性（即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精确程度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）。</a:t>
            </a:r>
            <a:endParaRPr 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例如：某次测量结果是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1.2345m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，其中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倒数第二位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所在单位是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，说明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该次测量所用刻度尺的分度值是</a:t>
            </a:r>
            <a:r>
              <a:rPr 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1mm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由此也就得出测量结果</a:t>
            </a: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1.20cm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1.2cm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的意义是不同的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。若测量物体末端与某一刻度线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对齐，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需添</a:t>
            </a: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充当估计值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334770" y="1449705"/>
            <a:ext cx="9507220" cy="3787140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044012" y="1833208"/>
            <a:ext cx="8405271" cy="3415030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如图是用刻度尺测长度的实验，所记录的测量结果正确的是（　　）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5.3cm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5.25cm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3.25cm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3.3cm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5683" y="2504464"/>
            <a:ext cx="333375" cy="43858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165"/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41a94069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9525" y="2943425"/>
            <a:ext cx="5709729" cy="1769703"/>
          </a:xfrm>
          <a:prstGeom prst="rect">
            <a:avLst/>
          </a:prstGeom>
        </p:spPr>
      </p:pic>
      <p:grpSp>
        <p:nvGrpSpPr>
          <p:cNvPr id="5" name="组合 15"/>
          <p:cNvGrpSpPr/>
          <p:nvPr/>
        </p:nvGrpSpPr>
        <p:grpSpPr>
          <a:xfrm>
            <a:off x="1941513" y="1893253"/>
            <a:ext cx="582612" cy="458787"/>
            <a:chOff x="4812" y="1680"/>
            <a:chExt cx="918" cy="724"/>
          </a:xfrm>
        </p:grpSpPr>
        <p:grpSp>
          <p:nvGrpSpPr>
            <p:cNvPr id="6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10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1" name="文本框 1"/>
          <p:cNvSpPr txBox="1"/>
          <p:nvPr/>
        </p:nvSpPr>
        <p:spPr>
          <a:xfrm>
            <a:off x="1385888" y="131254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2" name="Picture 9"/>
          <p:cNvPicPr>
            <a:picLocks noChangeAspect="1"/>
          </p:cNvPicPr>
          <p:nvPr/>
        </p:nvPicPr>
        <p:blipFill>
          <a:blip r:embed="rId2">
            <a:lum bright="-24000" contrast="48000"/>
          </a:blip>
          <a:stretch>
            <a:fillRect/>
          </a:stretch>
        </p:blipFill>
        <p:spPr>
          <a:xfrm>
            <a:off x="7245352" y="1605624"/>
            <a:ext cx="4129564" cy="124158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1600" y="3264256"/>
            <a:ext cx="1801455" cy="18366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77390" y="2034540"/>
            <a:ext cx="526796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图所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示，木块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的长度为</a:t>
            </a:r>
            <a:r>
              <a:rPr lang="en-US" alt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cm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77390" y="3687445"/>
            <a:ext cx="608838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l" defTabSz="685165">
              <a:lnSpc>
                <a:spcPct val="150000"/>
              </a:lnSpc>
              <a:buClrTx/>
              <a:buSzTx/>
            </a:pP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如图所示，圆形物体的直径是________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cm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20385" y="2129790"/>
            <a:ext cx="88836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165"/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1.87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2850" y="3779520"/>
            <a:ext cx="694055" cy="4375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 algn="l" defTabSz="685165">
              <a:buClrTx/>
              <a:buSzTx/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1.20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" name="组合 15"/>
          <p:cNvGrpSpPr/>
          <p:nvPr/>
        </p:nvGrpSpPr>
        <p:grpSpPr>
          <a:xfrm>
            <a:off x="1332548" y="2186623"/>
            <a:ext cx="582612" cy="458787"/>
            <a:chOff x="4812" y="1680"/>
            <a:chExt cx="918" cy="724"/>
          </a:xfrm>
        </p:grpSpPr>
        <p:grpSp>
          <p:nvGrpSpPr>
            <p:cNvPr id="6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10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" name="文本框 1"/>
          <p:cNvSpPr txBox="1"/>
          <p:nvPr/>
        </p:nvSpPr>
        <p:spPr>
          <a:xfrm>
            <a:off x="776923" y="160591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3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15"/>
          <p:cNvGrpSpPr/>
          <p:nvPr/>
        </p:nvGrpSpPr>
        <p:grpSpPr>
          <a:xfrm>
            <a:off x="2137728" y="1880553"/>
            <a:ext cx="582612" cy="458787"/>
            <a:chOff x="4812" y="1680"/>
            <a:chExt cx="918" cy="724"/>
          </a:xfrm>
        </p:grpSpPr>
        <p:grpSp>
          <p:nvGrpSpPr>
            <p:cNvPr id="6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10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3" name="文本框 1"/>
          <p:cNvSpPr txBox="1"/>
          <p:nvPr/>
        </p:nvSpPr>
        <p:spPr>
          <a:xfrm>
            <a:off x="1582103" y="129984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85353" y="1734820"/>
            <a:ext cx="7972425" cy="3415030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如图是小明用刻度尺测量一条形金属片长度的情形，该刻度尺的分度值和金属片的长度分别是（     ）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1cm、5.50cm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1cm、8.30cm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1mm、8.30cm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1mm、2.80cm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5648" name="Picture 2" descr="E:\R八物上\人八物导学案\尺1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9440" y="3649345"/>
            <a:ext cx="3892550" cy="1454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5828665" y="2992120"/>
            <a:ext cx="119761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5.50cm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56220" y="2992120"/>
            <a:ext cx="230187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8.30cm~8.32cm</a:t>
            </a:r>
            <a:endParaRPr lang="en-US" altLang="zh-CN" sz="24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69585" y="4826000"/>
            <a:ext cx="443357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金属片的长度约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2.80cm~2.82cm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80400" y="2388870"/>
            <a:ext cx="4851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D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564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325100" y="118237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5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1" grpId="0"/>
      <p:bldP spid="12" grpId="0"/>
      <p:bldP spid="3" grpId="0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 Box 4"/>
          <p:cNvSpPr txBox="1"/>
          <p:nvPr/>
        </p:nvSpPr>
        <p:spPr bwMode="auto">
          <a:xfrm>
            <a:off x="2112010" y="2144395"/>
            <a:ext cx="7967980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使用刻度尺测量作业本和物理课本的长度和宽度。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aphicFrame>
        <p:nvGraphicFramePr>
          <p:cNvPr id="14375" name="表格 1437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252345" y="3233420"/>
          <a:ext cx="7686675" cy="1551464"/>
        </p:xfrm>
        <a:graphic>
          <a:graphicData uri="http://schemas.openxmlformats.org/drawingml/2006/table">
            <a:tbl>
              <a:tblPr/>
              <a:tblGrid>
                <a:gridCol w="2561590"/>
                <a:gridCol w="2564130"/>
                <a:gridCol w="2560955"/>
              </a:tblGrid>
              <a:tr h="797560"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测量对象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长  度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宽  度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753904"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</a:rPr>
                        <a:t>课  本</a:t>
                      </a:r>
                      <a:endParaRPr lang="zh-CN" altLang="en-US" sz="2400" b="1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buNone/>
                      </a:pPr>
                      <a:endParaRPr lang="zh-CN" altLang="zh-CN" sz="2400" b="1">
                        <a:solidFill>
                          <a:srgbClr val="0066CC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 vert="horz" wrap="square"/>
                    <a:lstStyle/>
                    <a:p>
                      <a:pPr marL="0" lvl="0" indent="0" algn="ctr" eaLnBrk="1" hangingPunct="1">
                        <a:buNone/>
                      </a:pPr>
                      <a:endParaRPr lang="zh-CN" altLang="zh-CN" sz="2400" b="1">
                        <a:solidFill>
                          <a:srgbClr val="0066CC"/>
                        </a:solidFill>
                        <a:latin typeface="楷体" panose="02010609060101010101" charset="-122"/>
                        <a:ea typeface="楷体" panose="0201060906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3D8F95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50179" name="矩形 12290"/>
          <p:cNvSpPr txBox="1">
            <a:spLocks noChangeArrowheads="1"/>
          </p:cNvSpPr>
          <p:nvPr/>
        </p:nvSpPr>
        <p:spPr bwMode="auto">
          <a:xfrm>
            <a:off x="1461770" y="1136015"/>
            <a:ext cx="5252085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.探究实验：练习刻度尺的使用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5017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24"/>
          <p:cNvSpPr txBox="1"/>
          <p:nvPr/>
        </p:nvSpPr>
        <p:spPr>
          <a:xfrm>
            <a:off x="0" y="1063625"/>
            <a:ext cx="5093970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三、时间的测量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5363" name="Text Box 5"/>
          <p:cNvSpPr txBox="1"/>
          <p:nvPr/>
        </p:nvSpPr>
        <p:spPr>
          <a:xfrm>
            <a:off x="1814830" y="1805940"/>
            <a:ext cx="5777865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.时间的单位：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国际单位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：秒（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常用单位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：时（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h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）、分（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min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）等。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364" name="Text Box 6"/>
          <p:cNvSpPr txBox="1"/>
          <p:nvPr/>
        </p:nvSpPr>
        <p:spPr>
          <a:xfrm>
            <a:off x="1814830" y="2981960"/>
            <a:ext cx="4774565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 defTabSz="685165">
              <a:lnSpc>
                <a:spcPct val="150000"/>
              </a:lnSpc>
              <a:buClrTx/>
              <a:buSzTx/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.测量时间的工具：钟、表；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algn="l" defTabSz="685165">
              <a:lnSpc>
                <a:spcPct val="150000"/>
              </a:lnSpc>
              <a:buClrTx/>
              <a:buSzTx/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在运动场和实验室经常用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停表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6391" name="Picture 7" descr="CASIO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490" y="4324985"/>
            <a:ext cx="1011555" cy="118237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16393" name="Picture 4" descr="20071211936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4455" y="4322445"/>
            <a:ext cx="942340" cy="1219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4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035" y="4322445"/>
            <a:ext cx="1168400" cy="1184910"/>
          </a:xfrm>
          <a:prstGeom prst="ellipse">
            <a:avLst/>
          </a:prstGeom>
          <a:noFill/>
          <a:ln w="9525">
            <a:noFill/>
          </a:ln>
        </p:spPr>
      </p:pic>
      <p:pic>
        <p:nvPicPr>
          <p:cNvPr id="16395" name="Picture 11" descr="Z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9395" y="4324985"/>
            <a:ext cx="1606550" cy="1217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6" name="Text Box 12"/>
          <p:cNvSpPr txBox="1"/>
          <p:nvPr/>
        </p:nvSpPr>
        <p:spPr>
          <a:xfrm>
            <a:off x="2528570" y="5686425"/>
            <a:ext cx="7771765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/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手表         石英钟        电子停表      机械停表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00340" y="2032000"/>
            <a:ext cx="1934845" cy="11760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 defTabSz="685165">
              <a:lnSpc>
                <a:spcPct val="150000"/>
              </a:lnSpc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1h=60min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algn="ctr" defTabSz="685165">
              <a:lnSpc>
                <a:spcPct val="150000"/>
              </a:lnSpc>
            </a:pPr>
            <a:r>
              <a:rPr lang="en-US" altLang="zh-CN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1min=60s</a:t>
            </a:r>
            <a:endParaRPr lang="en-US" altLang="zh-CN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363" grpId="0"/>
      <p:bldP spid="15364" grpId="0"/>
      <p:bldP spid="16396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文本框 100"/>
          <p:cNvSpPr txBox="1"/>
          <p:nvPr/>
        </p:nvSpPr>
        <p:spPr>
          <a:xfrm>
            <a:off x="5813820" y="2091472"/>
            <a:ext cx="4991284" cy="3392170"/>
          </a:xfrm>
          <a:prstGeom prst="rect">
            <a:avLst/>
          </a:prstGeom>
          <a:noFill/>
          <a:ln w="19050">
            <a:solidFill>
              <a:srgbClr val="FF9800"/>
            </a:solidFill>
            <a:prstDash val="dashDot"/>
          </a:ln>
        </p:spPr>
        <p:txBody>
          <a:bodyPr wrap="square" lIns="68580" tIns="34290" rIns="68580" bIns="34290">
            <a:spAutoFit/>
          </a:bodyPr>
          <a:lstStyle/>
          <a:p>
            <a:pPr indent="609600"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在读数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r>
              <a:rPr 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读出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小表盘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上指针所通过的分钟数</a:t>
            </a:r>
            <a:r>
              <a:rPr 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整数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</a:t>
            </a:r>
            <a:r>
              <a:rPr 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)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；再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观察小表盘上的指针有没有超过两数字之间的</a:t>
            </a: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半分钟刻度线</a:t>
            </a:r>
            <a:r>
              <a:rPr 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超过</a:t>
            </a:r>
            <a:r>
              <a:rPr 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大表盘按照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0~30s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读数</a:t>
            </a:r>
            <a:r>
              <a:rPr 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若超过</a:t>
            </a:r>
            <a:r>
              <a:rPr 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则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大表盘按照</a:t>
            </a:r>
            <a:r>
              <a:rPr 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31~60s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读数。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矩形 12290"/>
          <p:cNvSpPr txBox="1">
            <a:spLocks noChangeArrowheads="1"/>
          </p:cNvSpPr>
          <p:nvPr/>
        </p:nvSpPr>
        <p:spPr bwMode="auto">
          <a:xfrm>
            <a:off x="1358900" y="917575"/>
            <a:ext cx="2796540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.停表的使用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4099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13205" y="1946275"/>
            <a:ext cx="3598545" cy="23482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流程图: 可选过程 4"/>
          <p:cNvSpPr/>
          <p:nvPr/>
        </p:nvSpPr>
        <p:spPr>
          <a:xfrm>
            <a:off x="2469515" y="4905375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3" name="虚尾箭头 22"/>
          <p:cNvSpPr/>
          <p:nvPr/>
        </p:nvSpPr>
        <p:spPr>
          <a:xfrm rot="16200000">
            <a:off x="3131185" y="4488180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0908" name="文本框 5"/>
          <p:cNvSpPr txBox="1"/>
          <p:nvPr/>
        </p:nvSpPr>
        <p:spPr>
          <a:xfrm>
            <a:off x="2639378" y="4942840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5" grpId="0"/>
      <p:bldP spid="23" grpId="0"/>
      <p:bldP spid="8090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圆角矩形 5"/>
          <p:cNvSpPr/>
          <p:nvPr/>
        </p:nvSpPr>
        <p:spPr>
          <a:xfrm>
            <a:off x="1576705" y="1650365"/>
            <a:ext cx="8999855" cy="3010535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" name="图片 2" descr="A000220150321B92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4703" y="3214420"/>
            <a:ext cx="977900" cy="1446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943099" y="1807885"/>
            <a:ext cx="80702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E88800"/>
              </a:buClr>
              <a:buFont typeface="Wingdings" panose="05000000000000000000" charset="0"/>
              <a:buChar char="l"/>
            </a:pPr>
            <a:r>
              <a:rPr sz="2800" b="1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sz="2800" b="1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.会使用适当的工具测量长度和时间。</a:t>
            </a:r>
            <a:endParaRPr sz="2800" b="1" err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>
              <a:lnSpc>
                <a:spcPct val="150000"/>
              </a:lnSpc>
              <a:buClr>
                <a:srgbClr val="E88800"/>
              </a:buClr>
              <a:buFont typeface="Wingdings" panose="05000000000000000000" charset="0"/>
              <a:buChar char="l"/>
            </a:pPr>
            <a:r>
              <a:rPr sz="2800" b="1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2800" b="1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800" b="1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知道测量有误差以及减小误差的方法有哪些。</a:t>
            </a:r>
            <a:endParaRPr sz="2800" b="1" err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457200" indent="-457200">
              <a:lnSpc>
                <a:spcPct val="150000"/>
              </a:lnSpc>
              <a:buClr>
                <a:srgbClr val="E88800"/>
              </a:buClr>
              <a:buFont typeface="Wingdings" panose="05000000000000000000" charset="0"/>
              <a:buChar char="l"/>
            </a:pPr>
            <a:r>
              <a:rPr sz="2800" b="1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800" b="1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sz="2800" b="1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体验通过日常经验或自然现象粗略估计长度和时间的方法。</a:t>
            </a:r>
            <a:endParaRPr sz="2800" b="1" err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6322" name="Picture 2" descr="E:\R八物上\第一章 机械运动\第1节 长度和时间的测量\第2课时 时间的测量\图片\0140401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131" b="11822"/>
          <a:stretch>
            <a:fillRect/>
          </a:stretch>
        </p:blipFill>
        <p:spPr>
          <a:xfrm>
            <a:off x="7183120" y="4351655"/>
            <a:ext cx="2971800" cy="1764983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56323" name="Picture 3" descr="E:\R八物上\第一章 机械运动\第1节 长度和时间的测量\第2课时 时间的测量\图片\014040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995" y="1776095"/>
            <a:ext cx="4235450" cy="367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4" name="Picture 4" descr="E:\R八物上\第一章 机械运动\第1节 长度和时间的测量\第2课时 时间的测量\图片\01404012.jpg"/>
          <p:cNvPicPr>
            <a:picLocks noChangeAspect="1"/>
          </p:cNvPicPr>
          <p:nvPr/>
        </p:nvPicPr>
        <p:blipFill>
          <a:blip r:embed="rId4"/>
          <a:srcRect l="22991" r="22585"/>
          <a:stretch>
            <a:fillRect/>
          </a:stretch>
        </p:blipFill>
        <p:spPr>
          <a:xfrm>
            <a:off x="7499350" y="1700530"/>
            <a:ext cx="2138680" cy="2291080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589655" y="5577205"/>
            <a:ext cx="10394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日晷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Rectangle 9"/>
          <p:cNvSpPr txBox="1">
            <a:spLocks noChangeArrowheads="1"/>
          </p:cNvSpPr>
          <p:nvPr/>
        </p:nvSpPr>
        <p:spPr bwMode="auto">
          <a:xfrm>
            <a:off x="2898775" y="921385"/>
            <a:ext cx="4449445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古代人是如何测量时间的？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4" name="流程图: 终止 33"/>
          <p:cNvSpPr/>
          <p:nvPr/>
        </p:nvSpPr>
        <p:spPr>
          <a:xfrm>
            <a:off x="1435100" y="1096645"/>
            <a:ext cx="1371600" cy="457200"/>
          </a:xfrm>
          <a:prstGeom prst="flowChartTerminator">
            <a:avLst/>
          </a:prstGeom>
          <a:solidFill>
            <a:srgbClr val="61CD99"/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3019" name="文本框 30"/>
          <p:cNvSpPr txBox="1"/>
          <p:nvPr/>
        </p:nvSpPr>
        <p:spPr>
          <a:xfrm>
            <a:off x="1633538" y="1055370"/>
            <a:ext cx="10001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思 考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34" grpId="0"/>
      <p:bldP spid="430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8370" name="Picture 2" descr="E:\R八物上\第一章 机械运动\第1节 长度和时间的测量\第2课时 时间的测量\图片\014040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9785" y="1126173"/>
            <a:ext cx="4705350" cy="3624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92" name="Picture 3" descr="E:\R八物上\第一章 机械运动\第1节 长度和时间的测量\第2课时 时间的测量\图片\01404020.jpg"/>
          <p:cNvPicPr>
            <a:picLocks noChangeAspect="1"/>
          </p:cNvPicPr>
          <p:nvPr/>
        </p:nvPicPr>
        <p:blipFill>
          <a:blip r:embed="rId3"/>
          <a:srcRect l="24174" r="24156"/>
          <a:stretch>
            <a:fillRect/>
          </a:stretch>
        </p:blipFill>
        <p:spPr>
          <a:xfrm>
            <a:off x="2683510" y="1272540"/>
            <a:ext cx="2036445" cy="333184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31793" name="TextBox 4"/>
          <p:cNvSpPr txBox="1"/>
          <p:nvPr/>
        </p:nvSpPr>
        <p:spPr>
          <a:xfrm>
            <a:off x="3216910" y="5027930"/>
            <a:ext cx="9696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沙漏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72020" y="5027930"/>
            <a:ext cx="17348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00000"/>
              </a:lnSpc>
              <a:buClrTx/>
              <a:buSzTx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铜壶滴漏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1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179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348865" y="1494155"/>
            <a:ext cx="8622030" cy="645160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如下图所示，停表的读数为______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，物体的长度为______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6710" y="4353560"/>
            <a:ext cx="9354185" cy="1753235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解析：停表分针指在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之间，且超过中线，长针读数应为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37s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，如果分针未超过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与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之间的中线，长针读数应为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7s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。长度精确测量时应估读到分度值的下一位。</a:t>
            </a:r>
            <a:endParaRPr lang="zh-CN" altLang="en-US" sz="24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65545" y="1586865"/>
            <a:ext cx="77406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337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386570" y="1586230"/>
            <a:ext cx="7874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2.50</a:t>
            </a:r>
            <a:endParaRPr lang="en-US" altLang="zh-CN" sz="24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2819" name="Picture 2" descr="E:\R八物上\人八物导学案\KO70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0415" y="2320290"/>
            <a:ext cx="5618163" cy="18478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5"/>
          <p:cNvGrpSpPr/>
          <p:nvPr/>
        </p:nvGrpSpPr>
        <p:grpSpPr>
          <a:xfrm>
            <a:off x="1632268" y="1554163"/>
            <a:ext cx="582612" cy="458787"/>
            <a:chOff x="4812" y="1680"/>
            <a:chExt cx="918" cy="724"/>
          </a:xfrm>
        </p:grpSpPr>
        <p:grpSp>
          <p:nvGrpSpPr>
            <p:cNvPr id="6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4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1" name="文本框 1"/>
          <p:cNvSpPr txBox="1"/>
          <p:nvPr/>
        </p:nvSpPr>
        <p:spPr>
          <a:xfrm>
            <a:off x="1076643" y="97345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2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1" grpId="0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文本框 24"/>
          <p:cNvSpPr txBox="1"/>
          <p:nvPr/>
        </p:nvSpPr>
        <p:spPr>
          <a:xfrm>
            <a:off x="3402965" y="1613535"/>
            <a:ext cx="5702935" cy="62230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sz="2400" b="1" err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如图所示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sz="2400" b="1" err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停表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示数</a:t>
            </a:r>
            <a:r>
              <a:rPr sz="2400" b="1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en-US" sz="2400" b="1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</a:t>
            </a:r>
            <a:r>
              <a:rPr sz="2400" b="1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min</a:t>
            </a:r>
            <a:r>
              <a:rPr lang="en-US" sz="2400" b="1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sz="2400" b="1" err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988102" y="1705646"/>
            <a:ext cx="28956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/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009133" y="1706444"/>
            <a:ext cx="67056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lvl="0" algn="l" defTabSz="685165">
              <a:buClrTx/>
              <a:buSzTx/>
            </a:pPr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38.3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0" name="图片 29" descr="a5953d72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8815" y="2493010"/>
            <a:ext cx="2864485" cy="3164840"/>
          </a:xfrm>
          <a:prstGeom prst="rect">
            <a:avLst/>
          </a:prstGeom>
        </p:spPr>
      </p:pic>
      <p:grpSp>
        <p:nvGrpSpPr>
          <p:cNvPr id="3" name="组合 15"/>
          <p:cNvGrpSpPr/>
          <p:nvPr/>
        </p:nvGrpSpPr>
        <p:grpSpPr>
          <a:xfrm>
            <a:off x="2718753" y="1684338"/>
            <a:ext cx="582612" cy="458787"/>
            <a:chOff x="4812" y="1680"/>
            <a:chExt cx="918" cy="724"/>
          </a:xfrm>
        </p:grpSpPr>
        <p:grpSp>
          <p:nvGrpSpPr>
            <p:cNvPr id="6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4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11" name="文本框 1"/>
          <p:cNvSpPr txBox="1"/>
          <p:nvPr/>
        </p:nvSpPr>
        <p:spPr>
          <a:xfrm>
            <a:off x="2163128" y="1103630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11" grpId="0"/>
      <p:bldP spid="2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24"/>
          <p:cNvSpPr txBox="1"/>
          <p:nvPr/>
        </p:nvSpPr>
        <p:spPr>
          <a:xfrm>
            <a:off x="0" y="1063625"/>
            <a:ext cx="5762625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四、长度的特殊测量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文本框 1"/>
          <p:cNvSpPr txBox="1"/>
          <p:nvPr/>
        </p:nvSpPr>
        <p:spPr bwMode="auto">
          <a:xfrm>
            <a:off x="1564005" y="1648460"/>
            <a:ext cx="1715770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.累积法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7893" name="矩形 4"/>
          <p:cNvSpPr/>
          <p:nvPr/>
        </p:nvSpPr>
        <p:spPr>
          <a:xfrm>
            <a:off x="1715135" y="2338705"/>
            <a:ext cx="8693150" cy="1753235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0960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如果我们测量的物体很小或很薄、很细。如物理课本的一张纸的厚度、漆包线的直径。而测量的工具也只有刻度尺，那么又如何测出它们的厚度和直径呢？</a:t>
            </a:r>
            <a:endParaRPr lang="zh-CN" altLang="en-US" sz="240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7894" name="Picture 3" descr="E:\R八物上\第1节 长度和时间的测量\第1课时 长度的测量\一张纸.jpg"/>
          <p:cNvPicPr>
            <a:picLocks noChangeAspect="1"/>
          </p:cNvPicPr>
          <p:nvPr/>
        </p:nvPicPr>
        <p:blipFill>
          <a:blip r:embed="rId2"/>
          <a:srcRect l="12164" t="10106" r="10997" b="30267"/>
          <a:stretch>
            <a:fillRect/>
          </a:stretch>
        </p:blipFill>
        <p:spPr>
          <a:xfrm>
            <a:off x="3027998" y="4386898"/>
            <a:ext cx="2498725" cy="1449387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37895" name="Picture 7" descr="E:\R八物上\第1节 长度和时间的测量\第1课时 长度的测量\漆包线.jpg"/>
          <p:cNvPicPr>
            <a:picLocks noChangeAspect="1"/>
          </p:cNvPicPr>
          <p:nvPr/>
        </p:nvPicPr>
        <p:blipFill>
          <a:blip r:embed="rId3"/>
          <a:srcRect l="17799" t="3601" r="14999" b="3000"/>
          <a:stretch>
            <a:fillRect/>
          </a:stretch>
        </p:blipFill>
        <p:spPr>
          <a:xfrm>
            <a:off x="7572375" y="4091940"/>
            <a:ext cx="1346200" cy="1870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789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417955" y="3479165"/>
            <a:ext cx="5583555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7112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测出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张、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100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张纸叠在一起的厚度，然后除以纸的张数，即可得出一张纸的厚度。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44090" y="1543050"/>
            <a:ext cx="815022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>
                <a:latin typeface="楷体" panose="02010609060101010101" charset="-122"/>
                <a:ea typeface="楷体" panose="02010609060101010101" charset="-122"/>
                <a:cs typeface="+mn-cs"/>
              </a:rPr>
              <a:t>可以用刻度尺直接测量一张纸的厚度吗？为什么？</a:t>
            </a:r>
            <a:endParaRPr kumimoji="0" lang="zh-CN" altLang="en-US" sz="2800" b="1" i="0" u="none" strike="noStrike" kern="1200" cap="none" spc="0" normalizeH="0" baseline="0"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5525" y="2425700"/>
            <a:ext cx="7600315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不能，因为一张纸的厚度太薄，远远不到</a:t>
            </a:r>
            <a:r>
              <a:rPr lang="zh-CN" altLang="en-US" sz="28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1mm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。</a:t>
            </a:r>
            <a:endParaRPr lang="zh-CN" altLang="en-US" sz="2800" b="1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9" name="Picture 6" descr="E:\R八物上\第1节 长度和时间的测量\第1课时 长度的测量\一叠纸.jpg"/>
          <p:cNvPicPr>
            <a:picLocks noChangeAspect="1"/>
          </p:cNvPicPr>
          <p:nvPr/>
        </p:nvPicPr>
        <p:blipFill>
          <a:blip r:embed="rId2"/>
          <a:srcRect l="5289" t="3802" r="4265" b="4274"/>
          <a:stretch>
            <a:fillRect/>
          </a:stretch>
        </p:blipFill>
        <p:spPr>
          <a:xfrm>
            <a:off x="7522210" y="3479165"/>
            <a:ext cx="3098800" cy="209486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34" name="流程图: 终止 33"/>
          <p:cNvSpPr/>
          <p:nvPr/>
        </p:nvSpPr>
        <p:spPr>
          <a:xfrm>
            <a:off x="1191260" y="1215390"/>
            <a:ext cx="1371600" cy="457200"/>
          </a:xfrm>
          <a:prstGeom prst="flowChartTerminator">
            <a:avLst/>
          </a:prstGeom>
          <a:solidFill>
            <a:srgbClr val="61CD99"/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43019" name="文本框 30"/>
          <p:cNvSpPr txBox="1"/>
          <p:nvPr/>
        </p:nvSpPr>
        <p:spPr>
          <a:xfrm>
            <a:off x="1389698" y="1174115"/>
            <a:ext cx="10001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思 考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34" grpId="0"/>
      <p:bldP spid="4301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548765" y="1167130"/>
            <a:ext cx="9093835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112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请大家测物理课本一张纸的厚度，并考虑在累计法测量过程中应该注意什么？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8765" y="2809875"/>
            <a:ext cx="8162925" cy="230695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①与课本内的纸厚度不一样的不能测进去。（如课本的封皮、彩图纸）。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张数最好凑成容易计算的数量。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6096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每页都要压紧。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5300" y="3402330"/>
            <a:ext cx="3797300" cy="2204720"/>
          </a:xfrm>
          <a:prstGeom prst="roundRect">
            <a:avLst/>
          </a:prstGeom>
          <a:noFill/>
          <a:ln w="2857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335" name="Picture 4" descr="E:\R八物上\第1节 长度和时间的测量\第1课时 长度的测量\测量漆包线1.jpg"/>
          <p:cNvPicPr>
            <a:picLocks noChangeAspect="1"/>
          </p:cNvPicPr>
          <p:nvPr/>
        </p:nvPicPr>
        <p:blipFill>
          <a:blip r:embed="rId2"/>
          <a:srcRect l="36130" b="34845"/>
          <a:stretch>
            <a:fillRect/>
          </a:stretch>
        </p:blipFill>
        <p:spPr>
          <a:xfrm>
            <a:off x="1694815" y="2218690"/>
            <a:ext cx="3528060" cy="2699385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2336" name="矩形 3"/>
          <p:cNvSpPr/>
          <p:nvPr/>
        </p:nvSpPr>
        <p:spPr>
          <a:xfrm>
            <a:off x="1395095" y="1056640"/>
            <a:ext cx="3229610" cy="73723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测量漆包线的直径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5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5528" y="2389505"/>
            <a:ext cx="4229100" cy="2124075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2" name="左大括号 1"/>
          <p:cNvSpPr/>
          <p:nvPr/>
        </p:nvSpPr>
        <p:spPr>
          <a:xfrm rot="5400000">
            <a:off x="7403465" y="1759268"/>
            <a:ext cx="209550" cy="1641475"/>
          </a:xfrm>
          <a:prstGeom prst="leftBrace">
            <a:avLst>
              <a:gd name="adj1" fmla="val 26515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16128" y="1946593"/>
            <a:ext cx="936625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圈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0" name="左大括号 9"/>
          <p:cNvSpPr/>
          <p:nvPr/>
        </p:nvSpPr>
        <p:spPr>
          <a:xfrm rot="16200000">
            <a:off x="7390765" y="2846705"/>
            <a:ext cx="209550" cy="1641475"/>
          </a:xfrm>
          <a:prstGeom prst="leftBrace">
            <a:avLst>
              <a:gd name="adj1" fmla="val 26515"/>
              <a:gd name="adj2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98715" y="3716655"/>
            <a:ext cx="676275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L</a:t>
            </a:r>
            <a:endParaRPr kumimoji="0" lang="en-US" altLang="zh-CN" sz="2800" b="1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498557" y="4689793"/>
          <a:ext cx="1033780" cy="10001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4" imgW="419100" imgH="406400" progId="Equation.DSMT4">
                  <p:embed/>
                </p:oleObj>
              </mc:Choice>
              <mc:Fallback>
                <p:oleObj r:id="rId4" imgW="4191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498557" y="4689793"/>
                        <a:ext cx="1033780" cy="1000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  <p:bldP spid="123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2250440" y="1751330"/>
            <a:ext cx="7756525" cy="3138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charset="-122"/>
                <a:cs typeface="+mn-cs"/>
              </a:rPr>
              <a:t>                          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楷体" panose="02010609060101010101" charset="-122"/>
                <a:cs typeface="+mn-cs"/>
              </a:rPr>
              <a:t>长度            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ts val="180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</a:t>
            </a:r>
            <a:r>
              <a:rPr kumimoji="0" lang="en-US" altLang="zh-CN" sz="2800" b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n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个相同微小物体的总长度；</a:t>
            </a:r>
            <a:r>
              <a:rPr kumimoji="0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l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表示一个微小物体的长度）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aphicFrame>
        <p:nvGraphicFramePr>
          <p:cNvPr id="13360" name="对象 2"/>
          <p:cNvGraphicFramePr>
            <a:graphicFrameLocks noChangeAspect="1"/>
          </p:cNvGraphicFramePr>
          <p:nvPr/>
        </p:nvGraphicFramePr>
        <p:xfrm>
          <a:off x="6013768" y="2527618"/>
          <a:ext cx="938212" cy="10001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2" imgW="381000" imgH="406400" progId="Equation.DSMT4">
                  <p:embed/>
                </p:oleObj>
              </mc:Choice>
              <mc:Fallback>
                <p:oleObj r:id="rId2" imgW="381000" imgH="4064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013768" y="2527618"/>
                        <a:ext cx="938212" cy="1000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250440" y="1553845"/>
            <a:ext cx="4830445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微小物体的测量</a:t>
            </a:r>
            <a:r>
              <a:rPr lang="en-US" altLang="zh-CN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累积法：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619250" y="1075690"/>
            <a:ext cx="3978275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.三角尺刻度尺配合法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82800" y="1924685"/>
            <a:ext cx="7877175" cy="1198880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0960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像一枚</a:t>
            </a: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元硬币的直径，圆柱体的直径、圆锥体的高等又如何测量呢？请大家动手操作测量。</a:t>
            </a:r>
            <a:endParaRPr lang="zh-CN" altLang="en-US" sz="240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4385" name="Picture 3" descr="E:\R八物上\第1节 长度和时间的测量\硬币.jpg"/>
          <p:cNvPicPr>
            <a:picLocks noChangeAspect="1"/>
          </p:cNvPicPr>
          <p:nvPr/>
        </p:nvPicPr>
        <p:blipFill>
          <a:blip r:embed="rId2"/>
          <a:srcRect l="22293" t="11913" r="26474" b="10973"/>
          <a:stretch>
            <a:fillRect/>
          </a:stretch>
        </p:blipFill>
        <p:spPr>
          <a:xfrm>
            <a:off x="2432685" y="3787140"/>
            <a:ext cx="1504950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86" name="Picture 4" descr="E:\R八物上\第1节 长度和时间的测量\圆锥圆柱.jpg"/>
          <p:cNvPicPr>
            <a:picLocks noChangeAspect="1"/>
          </p:cNvPicPr>
          <p:nvPr/>
        </p:nvPicPr>
        <p:blipFill>
          <a:blip r:embed="rId3"/>
          <a:srcRect l="7137" t="26437" r="67078" b="23254"/>
          <a:stretch>
            <a:fillRect/>
          </a:stretch>
        </p:blipFill>
        <p:spPr>
          <a:xfrm>
            <a:off x="5378133" y="3454083"/>
            <a:ext cx="1285875" cy="2017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87" name="Picture 4" descr="E:\R八物上\第1节 长度和时间的测量\圆锥圆柱.jpg"/>
          <p:cNvPicPr>
            <a:picLocks noChangeAspect="1"/>
          </p:cNvPicPr>
          <p:nvPr/>
        </p:nvPicPr>
        <p:blipFill>
          <a:blip r:embed="rId3"/>
          <a:srcRect l="34641" t="20483" r="35181" b="23254"/>
          <a:stretch>
            <a:fillRect/>
          </a:stretch>
        </p:blipFill>
        <p:spPr>
          <a:xfrm>
            <a:off x="8204200" y="3616008"/>
            <a:ext cx="1628775" cy="1693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 Box 4"/>
          <p:cNvSpPr txBox="1"/>
          <p:nvPr/>
        </p:nvSpPr>
        <p:spPr>
          <a:xfrm>
            <a:off x="4202430" y="464820"/>
            <a:ext cx="3317875" cy="7143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我们的感觉可靠吗？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4099" name="Text Box 5"/>
          <p:cNvSpPr txBox="1"/>
          <p:nvPr/>
        </p:nvSpPr>
        <p:spPr>
          <a:xfrm>
            <a:off x="1085371" y="1313818"/>
            <a:ext cx="2585720" cy="62230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【观察一下图片】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110" name="组合 4109"/>
          <p:cNvGrpSpPr/>
          <p:nvPr/>
        </p:nvGrpSpPr>
        <p:grpSpPr>
          <a:xfrm>
            <a:off x="1813560" y="2247265"/>
            <a:ext cx="5404485" cy="1499235"/>
            <a:chOff x="442" y="1055"/>
            <a:chExt cx="4385" cy="1162"/>
          </a:xfrm>
        </p:grpSpPr>
        <p:pic>
          <p:nvPicPr>
            <p:cNvPr id="4105" name="Picture 6" descr="cuojue14_175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2" y="1055"/>
              <a:ext cx="1944" cy="11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7" name="Text Box 12"/>
            <p:cNvSpPr txBox="1"/>
            <p:nvPr/>
          </p:nvSpPr>
          <p:spPr>
            <a:xfrm>
              <a:off x="2571" y="1310"/>
              <a:ext cx="2256" cy="5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165">
                <a:lnSpc>
                  <a:spcPct val="150000"/>
                </a:lnSpc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</a:rPr>
                <a:t>紫色的线弯了吗？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111" name="组合 4110"/>
          <p:cNvGrpSpPr/>
          <p:nvPr/>
        </p:nvGrpSpPr>
        <p:grpSpPr>
          <a:xfrm>
            <a:off x="1215823" y="4057015"/>
            <a:ext cx="6266382" cy="1931035"/>
            <a:chOff x="-96" y="2245"/>
            <a:chExt cx="5442" cy="1622"/>
          </a:xfrm>
        </p:grpSpPr>
        <p:pic>
          <p:nvPicPr>
            <p:cNvPr id="4102" name="Picture 8" descr="0FT15N252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84" y="2245"/>
              <a:ext cx="3062" cy="162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4" name="Text Box 14"/>
            <p:cNvSpPr txBox="1"/>
            <p:nvPr/>
          </p:nvSpPr>
          <p:spPr>
            <a:xfrm>
              <a:off x="-96" y="2785"/>
              <a:ext cx="2240" cy="5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l" defTabSz="685165">
                <a:lnSpc>
                  <a:spcPct val="150000"/>
                </a:lnSpc>
                <a:buClrTx/>
                <a:buSzTx/>
              </a:pPr>
              <a:r>
                <a:rPr lang="zh-CN" altLang="en-US" sz="2400" b="1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橙色的线哪段长？</a:t>
              </a: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</p:grpSp>
      <p:sp>
        <p:nvSpPr>
          <p:cNvPr id="5126" name="Text Box 9"/>
          <p:cNvSpPr txBox="1"/>
          <p:nvPr/>
        </p:nvSpPr>
        <p:spPr>
          <a:xfrm>
            <a:off x="7963535" y="1936115"/>
            <a:ext cx="3010535" cy="3392170"/>
          </a:xfrm>
          <a:prstGeom prst="rect">
            <a:avLst/>
          </a:prstGeom>
          <a:solidFill>
            <a:srgbClr val="BBE0E3"/>
          </a:solidFill>
          <a:ln w="2857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square" lIns="68580" tIns="34290" rIns="68580" bIns="34290">
            <a:spAutoFit/>
          </a:bodyPr>
          <a:lstStyle/>
          <a:p>
            <a:pPr algn="ctr"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测量的必要性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defTabSz="685165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为了更准确地认识周围的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世界，把握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事物的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特点，我们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发明了</a:t>
            </a:r>
            <a:r>
              <a:rPr lang="zh-CN" altLang="en-US" sz="24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工具，帮助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我们测量。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/>
      <p:bldP spid="512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Picture 4" descr="12-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045" y="3232468"/>
            <a:ext cx="3425825" cy="1443037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3" name="Picture 5" descr="12-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2745" y="2352358"/>
            <a:ext cx="2332038" cy="2449512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4" name="Picture 6" descr="12-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8295" y="2255520"/>
            <a:ext cx="2301875" cy="2595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161030" y="2644775"/>
            <a:ext cx="8718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00000"/>
              </a:lnSpc>
            </a:pPr>
            <a:r>
              <a:rPr lang="zh-CN" altLang="en-US" sz="2400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</a:rPr>
              <a:t>夹紧</a:t>
            </a:r>
            <a:endParaRPr lang="zh-CN" altLang="en-US" sz="2400">
              <a:solidFill>
                <a:srgbClr val="E95A67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38935" y="1138555"/>
            <a:ext cx="38893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en-US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</a:rPr>
              <a:t>对齐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（一端与刻度尺上有刻度线的位置对齐）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矩形 23"/>
          <p:cNvSpPr/>
          <p:nvPr/>
        </p:nvSpPr>
        <p:spPr>
          <a:xfrm>
            <a:off x="6313805" y="5035550"/>
            <a:ext cx="3768090" cy="737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垂直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（垂直于刻度尺）</a:t>
            </a:r>
            <a:endParaRPr lang="zh-CN" altLang="en-US">
              <a:solidFill>
                <a:srgbClr val="FF0066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887855" y="2608580"/>
            <a:ext cx="843915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7112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圆柱体直径、圆锥体高的测量——三角尺刻度尺配合法，要点：</a:t>
            </a: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夹紧、对齐和垂直</a:t>
            </a: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689100" y="2608580"/>
            <a:ext cx="8849360" cy="1383030"/>
          </a:xfrm>
          <a:prstGeom prst="roundRect">
            <a:avLst/>
          </a:prstGeom>
          <a:noFill/>
          <a:ln w="28575" cmpd="sng">
            <a:solidFill>
              <a:srgbClr val="FFC167"/>
            </a:solidFill>
            <a:prstDash val="dashDot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7250" y="2835593"/>
            <a:ext cx="385763" cy="37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流程图: 终止 2"/>
          <p:cNvSpPr/>
          <p:nvPr/>
        </p:nvSpPr>
        <p:spPr>
          <a:xfrm>
            <a:off x="1446848" y="1683385"/>
            <a:ext cx="1371600" cy="457200"/>
          </a:xfrm>
          <a:prstGeom prst="flowChartTerminator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53259" name="文本框 30"/>
          <p:cNvSpPr txBox="1"/>
          <p:nvPr/>
        </p:nvSpPr>
        <p:spPr>
          <a:xfrm>
            <a:off x="1645285" y="1642110"/>
            <a:ext cx="10001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归 纳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53259" grpId="0"/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1214120" y="1035685"/>
            <a:ext cx="2426335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.化曲为直法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69390" y="1882775"/>
            <a:ext cx="6229985" cy="1753235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0960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地图上标示的公路、铁路线是弯弯曲曲的，谁能想个办法测出北京至广州两地间的铁路线的长度？</a:t>
            </a:r>
            <a:endParaRPr lang="zh-CN" altLang="en-US" sz="240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69390" y="4041140"/>
            <a:ext cx="5567363" cy="1198880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0960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）设法把这条曲线的轨迹（如图）拓印下来，然后转换为直线进行测量。</a:t>
            </a:r>
            <a:endParaRPr lang="zh-CN" altLang="en-US" sz="240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745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1963" y="1772603"/>
            <a:ext cx="2325687" cy="3678237"/>
          </a:xfrm>
          <a:prstGeom prst="round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9240520" y="1250633"/>
            <a:ext cx="635000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050973" y="5450523"/>
            <a:ext cx="641350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" grpId="0"/>
      <p:bldP spid="3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1" name="组合 20"/>
          <p:cNvGrpSpPr/>
          <p:nvPr/>
        </p:nvGrpSpPr>
        <p:grpSpPr>
          <a:xfrm>
            <a:off x="2209165" y="3656965"/>
            <a:ext cx="4140200" cy="704850"/>
            <a:chOff x="2832456" y="2229715"/>
            <a:chExt cx="4139843" cy="705889"/>
          </a:xfrm>
        </p:grpSpPr>
        <p:sp>
          <p:nvSpPr>
            <p:cNvPr id="3" name="任意多边形 2"/>
            <p:cNvSpPr/>
            <p:nvPr/>
          </p:nvSpPr>
          <p:spPr>
            <a:xfrm rot="16200000">
              <a:off x="4625891" y="1220967"/>
              <a:ext cx="365663" cy="3063611"/>
            </a:xfrm>
            <a:custGeom>
              <a:gdLst>
                <a:gd name="connsiteX0" fmla="*/ 365898 w 365898"/>
                <a:gd name="connsiteY0" fmla="*/ 0 h 3063240"/>
                <a:gd name="connsiteX1" fmla="*/ 144918 w 365898"/>
                <a:gd name="connsiteY1" fmla="*/ 434340 h 3063240"/>
                <a:gd name="connsiteX2" fmla="*/ 160158 w 365898"/>
                <a:gd name="connsiteY2" fmla="*/ 1013460 h 3063240"/>
                <a:gd name="connsiteX3" fmla="*/ 236358 w 365898"/>
                <a:gd name="connsiteY3" fmla="*/ 1188720 h 3063240"/>
                <a:gd name="connsiteX4" fmla="*/ 297318 w 365898"/>
                <a:gd name="connsiteY4" fmla="*/ 1699260 h 3063240"/>
                <a:gd name="connsiteX5" fmla="*/ 138 w 365898"/>
                <a:gd name="connsiteY5" fmla="*/ 2148840 h 3063240"/>
                <a:gd name="connsiteX6" fmla="*/ 266838 w 365898"/>
                <a:gd name="connsiteY6" fmla="*/ 3063240 h 3063240"/>
                <a:gd name="connsiteX0-1" fmla="*/ 365898 w 365898"/>
                <a:gd name="connsiteY0-2" fmla="*/ 0 h 3063240"/>
                <a:gd name="connsiteX1-3" fmla="*/ 144918 w 365898"/>
                <a:gd name="connsiteY1-4" fmla="*/ 434340 h 3063240"/>
                <a:gd name="connsiteX2-5" fmla="*/ 160158 w 365898"/>
                <a:gd name="connsiteY2-6" fmla="*/ 1013460 h 3063240"/>
                <a:gd name="connsiteX3-7" fmla="*/ 297318 w 365898"/>
                <a:gd name="connsiteY3-8" fmla="*/ 1699260 h 3063240"/>
                <a:gd name="connsiteX4-9" fmla="*/ 138 w 365898"/>
                <a:gd name="connsiteY4-10" fmla="*/ 2148840 h 3063240"/>
                <a:gd name="connsiteX5-11" fmla="*/ 266838 w 365898"/>
                <a:gd name="connsiteY5-12" fmla="*/ 3063240 h 3063240"/>
                <a:gd name="connsiteX0-13" fmla="*/ 365872 w 365872"/>
                <a:gd name="connsiteY0-14" fmla="*/ 0 h 3063240"/>
                <a:gd name="connsiteX1-15" fmla="*/ 144892 w 365872"/>
                <a:gd name="connsiteY1-16" fmla="*/ 434340 h 3063240"/>
                <a:gd name="connsiteX2-17" fmla="*/ 160132 w 365872"/>
                <a:gd name="connsiteY2-18" fmla="*/ 1013460 h 3063240"/>
                <a:gd name="connsiteX3-19" fmla="*/ 294117 w 365872"/>
                <a:gd name="connsiteY3-20" fmla="*/ 1683385 h 3063240"/>
                <a:gd name="connsiteX4-21" fmla="*/ 112 w 365872"/>
                <a:gd name="connsiteY4-22" fmla="*/ 2148840 h 3063240"/>
                <a:gd name="connsiteX5-23" fmla="*/ 266812 w 365872"/>
                <a:gd name="connsiteY5-24" fmla="*/ 3063240 h 3063240"/>
                <a:gd name="connsiteX0-25" fmla="*/ 340497 w 340497"/>
                <a:gd name="connsiteY0-26" fmla="*/ 0 h 3063240"/>
                <a:gd name="connsiteX1-27" fmla="*/ 119517 w 340497"/>
                <a:gd name="connsiteY1-28" fmla="*/ 434340 h 3063240"/>
                <a:gd name="connsiteX2-29" fmla="*/ 134757 w 340497"/>
                <a:gd name="connsiteY2-30" fmla="*/ 1013460 h 3063240"/>
                <a:gd name="connsiteX3-31" fmla="*/ 268742 w 340497"/>
                <a:gd name="connsiteY3-32" fmla="*/ 1683385 h 3063240"/>
                <a:gd name="connsiteX4-33" fmla="*/ 137 w 340497"/>
                <a:gd name="connsiteY4-34" fmla="*/ 2152015 h 3063240"/>
                <a:gd name="connsiteX5-35" fmla="*/ 241437 w 340497"/>
                <a:gd name="connsiteY5-36" fmla="*/ 3063240 h 3063240"/>
                <a:gd name="connsiteX0-37" fmla="*/ 352552 w 352552"/>
                <a:gd name="connsiteY0-38" fmla="*/ 0 h 3063240"/>
                <a:gd name="connsiteX1-39" fmla="*/ 131572 w 352552"/>
                <a:gd name="connsiteY1-40" fmla="*/ 434340 h 3063240"/>
                <a:gd name="connsiteX2-41" fmla="*/ 146812 w 352552"/>
                <a:gd name="connsiteY2-42" fmla="*/ 1013460 h 3063240"/>
                <a:gd name="connsiteX3-43" fmla="*/ 280797 w 352552"/>
                <a:gd name="connsiteY3-44" fmla="*/ 1683385 h 3063240"/>
                <a:gd name="connsiteX4-45" fmla="*/ 12192 w 352552"/>
                <a:gd name="connsiteY4-46" fmla="*/ 2152015 h 3063240"/>
                <a:gd name="connsiteX5-47" fmla="*/ 253492 w 352552"/>
                <a:gd name="connsiteY5-48" fmla="*/ 3063240 h 3063240"/>
                <a:gd name="connsiteX0-49" fmla="*/ 388839 w 388839"/>
                <a:gd name="connsiteY0-50" fmla="*/ 0 h 3063240"/>
                <a:gd name="connsiteX1-51" fmla="*/ 167859 w 388839"/>
                <a:gd name="connsiteY1-52" fmla="*/ 434340 h 3063240"/>
                <a:gd name="connsiteX2-53" fmla="*/ 183099 w 388839"/>
                <a:gd name="connsiteY2-54" fmla="*/ 1013460 h 3063240"/>
                <a:gd name="connsiteX3-55" fmla="*/ 317084 w 388839"/>
                <a:gd name="connsiteY3-56" fmla="*/ 1683385 h 3063240"/>
                <a:gd name="connsiteX4-57" fmla="*/ 10379 w 388839"/>
                <a:gd name="connsiteY4-58" fmla="*/ 2145665 h 3063240"/>
                <a:gd name="connsiteX5-59" fmla="*/ 289779 w 388839"/>
                <a:gd name="connsiteY5-60" fmla="*/ 3063240 h 3063240"/>
                <a:gd name="connsiteX0-61" fmla="*/ 378982 w 378982"/>
                <a:gd name="connsiteY0-62" fmla="*/ 0 h 3063240"/>
                <a:gd name="connsiteX1-63" fmla="*/ 158002 w 378982"/>
                <a:gd name="connsiteY1-64" fmla="*/ 434340 h 3063240"/>
                <a:gd name="connsiteX2-65" fmla="*/ 173242 w 378982"/>
                <a:gd name="connsiteY2-66" fmla="*/ 1013460 h 3063240"/>
                <a:gd name="connsiteX3-67" fmla="*/ 307227 w 378982"/>
                <a:gd name="connsiteY3-68" fmla="*/ 1683385 h 3063240"/>
                <a:gd name="connsiteX4-69" fmla="*/ 522 w 378982"/>
                <a:gd name="connsiteY4-70" fmla="*/ 2145665 h 3063240"/>
                <a:gd name="connsiteX5-71" fmla="*/ 279922 w 378982"/>
                <a:gd name="connsiteY5-72" fmla="*/ 3063240 h 3063240"/>
                <a:gd name="connsiteX0-73" fmla="*/ 378470 w 378470"/>
                <a:gd name="connsiteY0-74" fmla="*/ 0 h 3063240"/>
                <a:gd name="connsiteX1-75" fmla="*/ 157490 w 378470"/>
                <a:gd name="connsiteY1-76" fmla="*/ 434340 h 3063240"/>
                <a:gd name="connsiteX2-77" fmla="*/ 172730 w 378470"/>
                <a:gd name="connsiteY2-78" fmla="*/ 1013460 h 3063240"/>
                <a:gd name="connsiteX3-79" fmla="*/ 306715 w 378470"/>
                <a:gd name="connsiteY3-80" fmla="*/ 1683385 h 3063240"/>
                <a:gd name="connsiteX4-81" fmla="*/ 10 w 378470"/>
                <a:gd name="connsiteY4-82" fmla="*/ 2145665 h 3063240"/>
                <a:gd name="connsiteX5-83" fmla="*/ 279410 w 378470"/>
                <a:gd name="connsiteY5-84" fmla="*/ 3063240 h 3063240"/>
                <a:gd name="connsiteX0-85" fmla="*/ 379737 w 379737"/>
                <a:gd name="connsiteY0-86" fmla="*/ 0 h 3063240"/>
                <a:gd name="connsiteX1-87" fmla="*/ 158757 w 379737"/>
                <a:gd name="connsiteY1-88" fmla="*/ 434340 h 3063240"/>
                <a:gd name="connsiteX2-89" fmla="*/ 173997 w 379737"/>
                <a:gd name="connsiteY2-90" fmla="*/ 1013460 h 3063240"/>
                <a:gd name="connsiteX3-91" fmla="*/ 307982 w 379737"/>
                <a:gd name="connsiteY3-92" fmla="*/ 1683385 h 3063240"/>
                <a:gd name="connsiteX4-93" fmla="*/ 1277 w 379737"/>
                <a:gd name="connsiteY4-94" fmla="*/ 2145665 h 3063240"/>
                <a:gd name="connsiteX5-95" fmla="*/ 280677 w 379737"/>
                <a:gd name="connsiteY5-96" fmla="*/ 3063240 h 3063240"/>
                <a:gd name="connsiteX0-97" fmla="*/ 383919 w 383919"/>
                <a:gd name="connsiteY0-98" fmla="*/ 0 h 3063240"/>
                <a:gd name="connsiteX1-99" fmla="*/ 162939 w 383919"/>
                <a:gd name="connsiteY1-100" fmla="*/ 434340 h 3063240"/>
                <a:gd name="connsiteX2-101" fmla="*/ 178179 w 383919"/>
                <a:gd name="connsiteY2-102" fmla="*/ 1013460 h 3063240"/>
                <a:gd name="connsiteX3-103" fmla="*/ 312164 w 383919"/>
                <a:gd name="connsiteY3-104" fmla="*/ 1683385 h 3063240"/>
                <a:gd name="connsiteX4-105" fmla="*/ 5459 w 383919"/>
                <a:gd name="connsiteY4-106" fmla="*/ 2145665 h 3063240"/>
                <a:gd name="connsiteX5-107" fmla="*/ 284859 w 383919"/>
                <a:gd name="connsiteY5-108" fmla="*/ 3063240 h 3063240"/>
                <a:gd name="connsiteX0-109" fmla="*/ 353855 w 353855"/>
                <a:gd name="connsiteY0-110" fmla="*/ 0 h 3063240"/>
                <a:gd name="connsiteX1-111" fmla="*/ 132875 w 353855"/>
                <a:gd name="connsiteY1-112" fmla="*/ 434340 h 3063240"/>
                <a:gd name="connsiteX2-113" fmla="*/ 148115 w 353855"/>
                <a:gd name="connsiteY2-114" fmla="*/ 1013460 h 3063240"/>
                <a:gd name="connsiteX3-115" fmla="*/ 282100 w 353855"/>
                <a:gd name="connsiteY3-116" fmla="*/ 1683385 h 3063240"/>
                <a:gd name="connsiteX4-117" fmla="*/ 6352 w 353855"/>
                <a:gd name="connsiteY4-118" fmla="*/ 2152809 h 3063240"/>
                <a:gd name="connsiteX5-119" fmla="*/ 254795 w 353855"/>
                <a:gd name="connsiteY5-120" fmla="*/ 3063240 h 3063240"/>
                <a:gd name="connsiteX0-121" fmla="*/ 370010 w 370010"/>
                <a:gd name="connsiteY0-122" fmla="*/ 0 h 3063240"/>
                <a:gd name="connsiteX1-123" fmla="*/ 149030 w 370010"/>
                <a:gd name="connsiteY1-124" fmla="*/ 434340 h 3063240"/>
                <a:gd name="connsiteX2-125" fmla="*/ 164270 w 370010"/>
                <a:gd name="connsiteY2-126" fmla="*/ 1013460 h 3063240"/>
                <a:gd name="connsiteX3-127" fmla="*/ 298255 w 370010"/>
                <a:gd name="connsiteY3-128" fmla="*/ 1683385 h 3063240"/>
                <a:gd name="connsiteX4-129" fmla="*/ 5838 w 370010"/>
                <a:gd name="connsiteY4-130" fmla="*/ 2157571 h 3063240"/>
                <a:gd name="connsiteX5-131" fmla="*/ 270950 w 370010"/>
                <a:gd name="connsiteY5-132" fmla="*/ 3063240 h 3063240"/>
                <a:gd name="connsiteX0-133" fmla="*/ 365339 w 365339"/>
                <a:gd name="connsiteY0-134" fmla="*/ 0 h 3063240"/>
                <a:gd name="connsiteX1-135" fmla="*/ 144359 w 365339"/>
                <a:gd name="connsiteY1-136" fmla="*/ 434340 h 3063240"/>
                <a:gd name="connsiteX2-137" fmla="*/ 159599 w 365339"/>
                <a:gd name="connsiteY2-138" fmla="*/ 1013460 h 3063240"/>
                <a:gd name="connsiteX3-139" fmla="*/ 293584 w 365339"/>
                <a:gd name="connsiteY3-140" fmla="*/ 1683385 h 3063240"/>
                <a:gd name="connsiteX4-141" fmla="*/ 1167 w 365339"/>
                <a:gd name="connsiteY4-142" fmla="*/ 2157571 h 3063240"/>
                <a:gd name="connsiteX5-143" fmla="*/ 266279 w 365339"/>
                <a:gd name="connsiteY5-144" fmla="*/ 3063240 h 3063240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65339" h="3063240">
                  <a:moveTo>
                    <a:pt x="365339" y="0"/>
                  </a:moveTo>
                  <a:cubicBezTo>
                    <a:pt x="271994" y="132715"/>
                    <a:pt x="178649" y="265430"/>
                    <a:pt x="144359" y="434340"/>
                  </a:cubicBezTo>
                  <a:cubicBezTo>
                    <a:pt x="110069" y="603250"/>
                    <a:pt x="134728" y="805286"/>
                    <a:pt x="159599" y="1013460"/>
                  </a:cubicBezTo>
                  <a:cubicBezTo>
                    <a:pt x="184470" y="1221634"/>
                    <a:pt x="319989" y="1492700"/>
                    <a:pt x="293584" y="1683385"/>
                  </a:cubicBezTo>
                  <a:cubicBezTo>
                    <a:pt x="267179" y="1874070"/>
                    <a:pt x="16831" y="1933151"/>
                    <a:pt x="1167" y="2157571"/>
                  </a:cubicBezTo>
                  <a:cubicBezTo>
                    <a:pt x="-14497" y="2381991"/>
                    <a:pt x="130389" y="2719705"/>
                    <a:pt x="266279" y="3063240"/>
                  </a:cubicBezTo>
                </a:path>
              </a:pathLst>
            </a:custGeom>
            <a:no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832456" y="2229715"/>
              <a:ext cx="634945" cy="5230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" panose="02010609060101010101" charset="-122"/>
                  <a:cs typeface="+mn-cs"/>
                </a:rPr>
                <a:t>A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31004" y="2280590"/>
              <a:ext cx="641295" cy="5230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" panose="02010609060101010101" charset="-122"/>
                  <a:cs typeface="+mn-cs"/>
                </a:rPr>
                <a:t>B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210753" y="3655378"/>
            <a:ext cx="5613400" cy="573087"/>
            <a:chOff x="2267090" y="3420340"/>
            <a:chExt cx="5613684" cy="57379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2717963" y="3770021"/>
              <a:ext cx="4473801" cy="0"/>
            </a:xfrm>
            <a:prstGeom prst="line">
              <a:avLst/>
            </a:prstGeom>
            <a:ln w="38100">
              <a:solidFill>
                <a:srgbClr val="FF00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2267090" y="3420340"/>
              <a:ext cx="574704" cy="5229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" panose="02010609060101010101" charset="-122"/>
                  <a:cs typeface="+mn-cs"/>
                </a:rPr>
                <a:t>A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239392" y="3471203"/>
              <a:ext cx="641382" cy="5229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楷体" panose="02010609060101010101" charset="-122"/>
                  <a:cs typeface="+mn-cs"/>
                </a:rPr>
                <a:t>B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anose="02010609060101010101" charset="-122"/>
                <a:cs typeface="+mn-cs"/>
              </a:endParaRPr>
            </a:p>
          </p:txBody>
        </p:sp>
      </p:grpSp>
      <p:pic>
        <p:nvPicPr>
          <p:cNvPr id="26" name="Picture 3" descr="D:\我的文档\My Pictures\R四数上素材\直尺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7915" y="4014153"/>
            <a:ext cx="7573963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1619250" y="1435100"/>
            <a:ext cx="8692515" cy="1753235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60960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</a:t>
            </a: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40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）让一条棉线与曲线重合，在棉线上标出曲线的起点和终点，然后把棉线展直，用刻度尺量出它的长度，就是这条曲线的长度。</a:t>
            </a:r>
            <a:endParaRPr lang="zh-CN" altLang="en-US" sz="240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2142490" y="1089343"/>
            <a:ext cx="7550150" cy="20300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112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曲线长度的测量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化曲为直法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1120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要点：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要注意起点、终点，展直时不能用力拉伸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EAFBFF"/>
              </a:clrFrom>
              <a:clrTo>
                <a:srgbClr val="EAFBFF">
                  <a:alpha val="0"/>
                </a:srgbClr>
              </a:clrTo>
            </a:clrChange>
          </a:blip>
          <a:srcRect l="2142" t="14005" r="3285" b="6744"/>
          <a:stretch>
            <a:fillRect/>
          </a:stretch>
        </p:blipFill>
        <p:spPr>
          <a:xfrm>
            <a:off x="3792220" y="3020695"/>
            <a:ext cx="4251325" cy="2432050"/>
          </a:xfrm>
          <a:prstGeom prst="roundRect">
            <a:avLst/>
          </a:prstGeom>
          <a:noFill/>
          <a:ln w="2857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330450" y="1638935"/>
            <a:ext cx="7813675" cy="1383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测较短的曲线，例如地图册上的铁路线长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。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测较长的曲线，例如运动场的跑道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648" y="3163570"/>
            <a:ext cx="3198812" cy="2544763"/>
          </a:xfrm>
          <a:prstGeom prst="roundRect">
            <a:avLst/>
          </a:prstGeom>
          <a:noFill/>
          <a:ln w="15875">
            <a:noFill/>
          </a:ln>
        </p:spPr>
      </p:pic>
      <p:pic>
        <p:nvPicPr>
          <p:cNvPr id="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808" y="3291523"/>
            <a:ext cx="3506787" cy="2289175"/>
          </a:xfrm>
          <a:prstGeom prst="roundRect">
            <a:avLst/>
          </a:prstGeom>
          <a:noFill/>
          <a:ln w="28575">
            <a:noFill/>
          </a:ln>
        </p:spPr>
      </p:pic>
      <p:sp>
        <p:nvSpPr>
          <p:cNvPr id="5" name="文本框 4"/>
          <p:cNvSpPr txBox="1"/>
          <p:nvPr/>
        </p:nvSpPr>
        <p:spPr bwMode="auto">
          <a:xfrm>
            <a:off x="1596296" y="977071"/>
            <a:ext cx="1822450" cy="73723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rtlCol="0" anchor="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.滚轮法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下箭头标注 4"/>
          <p:cNvSpPr/>
          <p:nvPr/>
        </p:nvSpPr>
        <p:spPr>
          <a:xfrm>
            <a:off x="4001770" y="3397250"/>
            <a:ext cx="5207635" cy="883920"/>
          </a:xfrm>
          <a:prstGeom prst="downArrow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165"/>
            <a:endParaRPr lang="zh-CN" altLang="en-US" sz="2400" b="1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476" name="Text Box 6"/>
          <p:cNvSpPr txBox="1"/>
          <p:nvPr/>
        </p:nvSpPr>
        <p:spPr>
          <a:xfrm>
            <a:off x="1468120" y="3274695"/>
            <a:ext cx="9372600" cy="7143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lvl="0" algn="l" defTabSz="685165">
              <a:lnSpc>
                <a:spcPct val="150000"/>
              </a:lnSpc>
              <a:spcBef>
                <a:spcPct val="0"/>
              </a:spcBef>
              <a:buClrTx/>
              <a:buSzTx/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.误差的来源: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Wingdings" panose="05000000000000000000" pitchFamily="2" charset="2"/>
              </a:rPr>
              <a:t>(测量工具、测量方法、测量者）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Wingdings" panose="05000000000000000000" pitchFamily="2" charset="2"/>
            </a:endParaRPr>
          </a:p>
        </p:txBody>
      </p:sp>
      <p:sp>
        <p:nvSpPr>
          <p:cNvPr id="17412" name="Rectangle 7"/>
          <p:cNvSpPr/>
          <p:nvPr/>
        </p:nvSpPr>
        <p:spPr>
          <a:xfrm>
            <a:off x="871855" y="4281170"/>
            <a:ext cx="10495915" cy="714375"/>
          </a:xfrm>
          <a:prstGeom prst="rect">
            <a:avLst/>
          </a:prstGeom>
          <a:noFill/>
          <a:ln w="57150" cap="flat" cmpd="thickThin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lnSpc>
                <a:spcPct val="150000"/>
              </a:lnSpc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误差是客观存在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的，不可避免的，不可能消除，只能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尽量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减小。 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3493" name="Text Box 5"/>
          <p:cNvSpPr txBox="1"/>
          <p:nvPr/>
        </p:nvSpPr>
        <p:spPr>
          <a:xfrm>
            <a:off x="1467962" y="2134330"/>
            <a:ext cx="6591850" cy="7143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defTabSz="685165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1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.定义：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测量值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</a:t>
            </a:r>
            <a:r>
              <a:rPr lang="zh-CN" altLang="en-US" sz="2800" b="1">
                <a:solidFill>
                  <a:srgbClr val="E95A67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真实值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之间的差异。</a:t>
            </a:r>
            <a:endParaRPr lang="en-US" altLang="zh-CN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0" y="1063625"/>
            <a:ext cx="4942840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五、误差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476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9093" name="Text Box 5"/>
          <p:cNvSpPr/>
          <p:nvPr/>
        </p:nvSpPr>
        <p:spPr bwMode="auto">
          <a:xfrm>
            <a:off x="982980" y="1635760"/>
            <a:ext cx="4596765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 lvl="0" algn="l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.减小误差的办法：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lvl="0" algn="l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.选用精度高的测量工具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lvl="0" algn="l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.改进测量方法 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lvl="0" algn="l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.多次测量取平均值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89090" name="Text Box 2"/>
          <p:cNvSpPr/>
          <p:nvPr/>
        </p:nvSpPr>
        <p:spPr bwMode="auto">
          <a:xfrm>
            <a:off x="5695950" y="1635760"/>
            <a:ext cx="3148330" cy="737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 lvl="0" algn="l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.误差不是错误：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89094" name="Text Box 6"/>
          <p:cNvSpPr/>
          <p:nvPr/>
        </p:nvSpPr>
        <p:spPr bwMode="auto">
          <a:xfrm>
            <a:off x="5579745" y="2385695"/>
            <a:ext cx="5603240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9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40" tIns="45720" rIns="91440" bIns="45720">
            <a:spAutoFit/>
          </a:bodyPr>
          <a:lstStyle/>
          <a:p>
            <a:pPr lvl="0" indent="711200" algn="l" eaLnBrk="0" hangingPunct="0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错误是由于不遵守测量仪器的使用规则，或读取、记录测量结果时粗心等原因造成的。错误是不应该发生的，是可以避免的。 </a:t>
            </a:r>
            <a:endParaRPr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9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90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90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9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90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9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" name="矩形 101"/>
          <p:cNvSpPr/>
          <p:nvPr/>
        </p:nvSpPr>
        <p:spPr>
          <a:xfrm>
            <a:off x="1923415" y="4478020"/>
            <a:ext cx="8645525" cy="1198880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注意：多次测量取平均值时，最终结果要保留与测量值相同位数的有效数字，以保证相同的准确程度。</a:t>
            </a:r>
            <a:endParaRPr lang="zh-CN" altLang="en-US" sz="24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78014" y="1642746"/>
            <a:ext cx="8735854" cy="1753235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小明利用分度值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1mm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的刻度尺测量一个物体的长度，四次测量的数据分别为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2.35cm、2.36cm、2.63cm、2.36cm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，则测量结果应记为_________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97667" y="2837606"/>
            <a:ext cx="67056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/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2.36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8" name="对象 7">
            <a:hlinkClick action="ppaction://ole?verb=0"/>
          </p:cNvPr>
          <p:cNvGraphicFramePr>
            <a:graphicFrameLocks noChangeAspect="1"/>
          </p:cNvGraphicFramePr>
          <p:nvPr/>
        </p:nvGraphicFramePr>
        <p:xfrm>
          <a:off x="3286525" y="3623854"/>
          <a:ext cx="4320136" cy="78923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name="Equation" r:id="rId2" imgW="58216800" imgH="9448800" progId="Equation.DSMT4">
                  <p:embed/>
                </p:oleObj>
              </mc:Choice>
              <mc:Fallback>
                <p:oleObj name="Equation" r:id="rId2" imgW="58216800" imgH="94488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286525" y="3623854"/>
                        <a:ext cx="4320136" cy="7892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hlinkClick action="ppaction://ole?verb=0"/>
          </p:cNvPr>
          <p:cNvGraphicFramePr>
            <a:graphicFrameLocks noChangeAspect="1"/>
          </p:cNvGraphicFramePr>
          <p:nvPr/>
        </p:nvGraphicFramePr>
        <p:xfrm>
          <a:off x="7628252" y="3812292"/>
          <a:ext cx="1303496" cy="3714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name="Equation" r:id="rId4" imgW="14935200" imgH="4267200" progId="Equation.DSMT4">
                  <p:embed/>
                </p:oleObj>
              </mc:Choice>
              <mc:Fallback>
                <p:oleObj name="Equation" r:id="rId4" imgW="14935200" imgH="4267200" progId="Equation.DSMT4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7628252" y="3812292"/>
                        <a:ext cx="1303496" cy="3714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组合 15"/>
          <p:cNvGrpSpPr/>
          <p:nvPr/>
        </p:nvGrpSpPr>
        <p:grpSpPr>
          <a:xfrm>
            <a:off x="1862773" y="1702753"/>
            <a:ext cx="582612" cy="458787"/>
            <a:chOff x="4812" y="1680"/>
            <a:chExt cx="918" cy="724"/>
          </a:xfrm>
        </p:grpSpPr>
        <p:grpSp>
          <p:nvGrpSpPr>
            <p:cNvPr id="2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10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4" name="文本框 1"/>
          <p:cNvSpPr txBox="1"/>
          <p:nvPr/>
        </p:nvSpPr>
        <p:spPr>
          <a:xfrm>
            <a:off x="1307148" y="112204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7" grpId="0"/>
      <p:bldP spid="4" grpId="0"/>
      <p:bldP spid="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536700" y="1324610"/>
            <a:ext cx="9594215" cy="2861310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关于误差，下列说法中正确的是（    ）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.测量时，只要遵守操作规则，就可以同消灭错误一样消除误差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.读数时，估读位数越多越准确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.测量时，误差不可避免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.多次测量取平均值会使误差增大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9350" y="4044950"/>
            <a:ext cx="10066655" cy="2306955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解析：误差是由于实验方法、实验者、测量工具等因素引起的，不可避免，只能减小；多次测量取平均值可以减少误差，所以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A、D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说法错误，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说法正确。读数时，分度值的下一位是估读的，是一个不准确的值，若再往下一位估读，得出的数字是无意义的，所以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说法错误。</a:t>
            </a:r>
            <a:endParaRPr lang="zh-CN" altLang="en-US" sz="24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948805" y="1456690"/>
            <a:ext cx="4572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C</a:t>
            </a:r>
            <a:endParaRPr kumimoji="0" lang="en-US" altLang="zh-CN" sz="24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15"/>
          <p:cNvGrpSpPr/>
          <p:nvPr/>
        </p:nvGrpSpPr>
        <p:grpSpPr>
          <a:xfrm>
            <a:off x="1552258" y="1460183"/>
            <a:ext cx="582612" cy="458787"/>
            <a:chOff x="4812" y="1680"/>
            <a:chExt cx="918" cy="724"/>
          </a:xfrm>
        </p:grpSpPr>
        <p:grpSp>
          <p:nvGrpSpPr>
            <p:cNvPr id="4" name="组合 12"/>
            <p:cNvGrpSpPr/>
            <p:nvPr/>
          </p:nvGrpSpPr>
          <p:grpSpPr>
            <a:xfrm>
              <a:off x="4812" y="1680"/>
              <a:ext cx="919" cy="720"/>
              <a:chOff x="4812" y="1680"/>
              <a:chExt cx="919" cy="720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4812" y="1680"/>
                <a:ext cx="795" cy="720"/>
              </a:xfrm>
              <a:prstGeom prst="roundRect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5386" y="1936"/>
                <a:ext cx="480" cy="210"/>
              </a:xfrm>
              <a:prstGeom prst="triangl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</p:grpSp>
        <p:sp>
          <p:nvSpPr>
            <p:cNvPr id="10" name="文本框 13"/>
            <p:cNvSpPr txBox="1"/>
            <p:nvPr/>
          </p:nvSpPr>
          <p:spPr>
            <a:xfrm>
              <a:off x="4826" y="1680"/>
              <a:ext cx="768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</a:rPr>
                <a:t>例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8" name="文本框 1"/>
          <p:cNvSpPr txBox="1"/>
          <p:nvPr/>
        </p:nvSpPr>
        <p:spPr>
          <a:xfrm>
            <a:off x="996633" y="879475"/>
            <a:ext cx="1693862" cy="5207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F0775F"/>
                </a:solidFill>
                <a:latin typeface="微软雅黑" panose="020b0503020204020204" charset="-122"/>
                <a:ea typeface="微软雅黑"/>
                <a:sym typeface="微软雅黑" panose="020b0503020204020204" charset="-122"/>
              </a:rPr>
              <a:t>典例分析</a:t>
            </a:r>
            <a:endParaRPr lang="zh-CN" altLang="en-US" sz="2800" b="1">
              <a:solidFill>
                <a:srgbClr val="F0775F"/>
              </a:solidFill>
              <a:latin typeface="微软雅黑" panose="020b0503020204020204" charset="-122"/>
              <a:ea typeface="微软雅黑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4"/>
          <p:cNvSpPr/>
          <p:nvPr/>
        </p:nvSpPr>
        <p:spPr>
          <a:xfrm>
            <a:off x="1534160" y="1079500"/>
            <a:ext cx="886650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711200" eaLnBrk="1" hangingPunct="1">
              <a:lnSpc>
                <a:spcPct val="150000"/>
              </a:lnSpc>
            </a:pPr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你能利用刻度尺量出一张纸的厚度、一枚硬币和一根铜丝的直径吗？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8" name="Picture 3" descr="E:\R八物上\第一章 机械运动\第1节 长度和时间的测量\第2课时 时间的测量\铜丝.jpg"/>
          <p:cNvPicPr>
            <a:picLocks noChangeAspect="1"/>
          </p:cNvPicPr>
          <p:nvPr/>
        </p:nvPicPr>
        <p:blipFill>
          <a:blip r:embed="rId2"/>
          <a:srcRect b="53978"/>
          <a:stretch>
            <a:fillRect/>
          </a:stretch>
        </p:blipFill>
        <p:spPr>
          <a:xfrm>
            <a:off x="7170738" y="3323590"/>
            <a:ext cx="2957512" cy="123190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9" name="Picture 4" descr="E:\R八物上\第一章 机械运动\第1节 长度和时间的测量\第2课时 时间的测量\纸张.jpg"/>
          <p:cNvPicPr>
            <a:picLocks noChangeAspect="1"/>
          </p:cNvPicPr>
          <p:nvPr/>
        </p:nvPicPr>
        <p:blipFill>
          <a:blip r:embed="rId3"/>
          <a:srcRect t="6049" b="6844"/>
          <a:stretch>
            <a:fillRect/>
          </a:stretch>
        </p:blipFill>
        <p:spPr>
          <a:xfrm>
            <a:off x="2130108" y="2832735"/>
            <a:ext cx="1933575" cy="2533650"/>
          </a:xfrm>
          <a:prstGeom prst="roundRect">
            <a:avLst/>
          </a:prstGeom>
          <a:noFill/>
          <a:ln w="9525">
            <a:noFill/>
          </a:ln>
        </p:spPr>
      </p:pic>
      <p:pic>
        <p:nvPicPr>
          <p:cNvPr id="27" name="Picture 3" descr="E:\R八物上\第1节 长度和时间的测量\硬币.jpg"/>
          <p:cNvPicPr>
            <a:picLocks noChangeAspect="1"/>
          </p:cNvPicPr>
          <p:nvPr/>
        </p:nvPicPr>
        <p:blipFill>
          <a:blip r:embed="rId4"/>
          <a:srcRect l="22293" t="11913" r="26474" b="10973"/>
          <a:stretch>
            <a:fillRect/>
          </a:stretch>
        </p:blipFill>
        <p:spPr>
          <a:xfrm>
            <a:off x="4857433" y="3186748"/>
            <a:ext cx="1504950" cy="150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Group 4"/>
          <p:cNvGrpSpPr/>
          <p:nvPr/>
        </p:nvGrpSpPr>
        <p:grpSpPr>
          <a:xfrm>
            <a:off x="5148263" y="1415733"/>
            <a:ext cx="1044396" cy="471487"/>
            <a:chOff x="847" y="880"/>
            <a:chExt cx="449" cy="216"/>
          </a:xfrm>
        </p:grpSpPr>
        <p:sp>
          <p:nvSpPr>
            <p:cNvPr id="37981" name="AutoShape 5"/>
            <p:cNvSpPr/>
            <p:nvPr/>
          </p:nvSpPr>
          <p:spPr>
            <a:xfrm>
              <a:off x="847" y="887"/>
              <a:ext cx="416" cy="20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</a:pPr>
              <a:endParaRPr lang="zh-CN" altLang="en-US" sz="24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82" name="Text Box 6"/>
            <p:cNvSpPr txBox="1"/>
            <p:nvPr/>
          </p:nvSpPr>
          <p:spPr>
            <a:xfrm>
              <a:off x="880" y="880"/>
              <a:ext cx="416" cy="211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单位 </a:t>
              </a:r>
              <a:endPara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grpSp>
        <p:nvGrpSpPr>
          <p:cNvPr id="38916" name="Group 8"/>
          <p:cNvGrpSpPr/>
          <p:nvPr/>
        </p:nvGrpSpPr>
        <p:grpSpPr>
          <a:xfrm rot="-10800000" flipH="1">
            <a:off x="4826000" y="1679258"/>
            <a:ext cx="331788" cy="1555750"/>
            <a:chOff x="2716" y="2480"/>
            <a:chExt cx="276" cy="647"/>
          </a:xfrm>
        </p:grpSpPr>
        <p:grpSp>
          <p:nvGrpSpPr>
            <p:cNvPr id="37975" name="Group 9"/>
            <p:cNvGrpSpPr/>
            <p:nvPr/>
          </p:nvGrpSpPr>
          <p:grpSpPr>
            <a:xfrm>
              <a:off x="2716" y="2480"/>
              <a:ext cx="276" cy="647"/>
              <a:chOff x="1304" y="808"/>
              <a:chExt cx="230" cy="2880"/>
            </a:xfrm>
          </p:grpSpPr>
          <p:sp>
            <p:nvSpPr>
              <p:cNvPr id="37977" name="Line 10"/>
              <p:cNvSpPr/>
              <p:nvPr/>
            </p:nvSpPr>
            <p:spPr>
              <a:xfrm flipH="1">
                <a:off x="1420" y="808"/>
                <a:ext cx="0" cy="288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7978" name="Line 11"/>
              <p:cNvSpPr/>
              <p:nvPr/>
            </p:nvSpPr>
            <p:spPr>
              <a:xfrm>
                <a:off x="1420" y="819"/>
                <a:ext cx="114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7979" name="Line 12"/>
              <p:cNvSpPr/>
              <p:nvPr/>
            </p:nvSpPr>
            <p:spPr>
              <a:xfrm>
                <a:off x="1415" y="3680"/>
                <a:ext cx="114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  <p:sp>
            <p:nvSpPr>
              <p:cNvPr id="37980" name="Line 13"/>
              <p:cNvSpPr/>
              <p:nvPr/>
            </p:nvSpPr>
            <p:spPr>
              <a:xfrm>
                <a:off x="1304" y="2223"/>
                <a:ext cx="114" cy="0"/>
              </a:xfrm>
              <a:prstGeom prst="line">
                <a:avLst/>
              </a:prstGeom>
              <a:ln w="2540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/>
            </p:txBody>
          </p:sp>
        </p:grpSp>
        <p:sp>
          <p:nvSpPr>
            <p:cNvPr id="37976" name="Line 14"/>
            <p:cNvSpPr/>
            <p:nvPr/>
          </p:nvSpPr>
          <p:spPr>
            <a:xfrm>
              <a:off x="2855" y="2798"/>
              <a:ext cx="134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38917" name="Group 15"/>
          <p:cNvGrpSpPr/>
          <p:nvPr/>
        </p:nvGrpSpPr>
        <p:grpSpPr>
          <a:xfrm flipH="1">
            <a:off x="5183188" y="2225358"/>
            <a:ext cx="1627397" cy="461962"/>
            <a:chOff x="548" y="1343"/>
            <a:chExt cx="699" cy="213"/>
          </a:xfrm>
        </p:grpSpPr>
        <p:sp>
          <p:nvSpPr>
            <p:cNvPr id="37973" name="AutoShape 16"/>
            <p:cNvSpPr/>
            <p:nvPr/>
          </p:nvSpPr>
          <p:spPr>
            <a:xfrm>
              <a:off x="559" y="1343"/>
              <a:ext cx="688" cy="20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</a:pPr>
              <a:endParaRPr lang="zh-CN" altLang="en-US" sz="24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74" name="Text Box 17"/>
            <p:cNvSpPr txBox="1"/>
            <p:nvPr/>
          </p:nvSpPr>
          <p:spPr>
            <a:xfrm>
              <a:off x="548" y="1344"/>
              <a:ext cx="644" cy="212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测量工具 </a:t>
              </a:r>
              <a:endPara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grpSp>
        <p:nvGrpSpPr>
          <p:cNvPr id="26" name="Group 18"/>
          <p:cNvGrpSpPr/>
          <p:nvPr/>
        </p:nvGrpSpPr>
        <p:grpSpPr>
          <a:xfrm>
            <a:off x="5174298" y="2979420"/>
            <a:ext cx="1704229" cy="470895"/>
            <a:chOff x="559" y="1791"/>
            <a:chExt cx="732" cy="216"/>
          </a:xfrm>
        </p:grpSpPr>
        <p:sp>
          <p:nvSpPr>
            <p:cNvPr id="37971" name="AutoShape 19"/>
            <p:cNvSpPr/>
            <p:nvPr/>
          </p:nvSpPr>
          <p:spPr>
            <a:xfrm>
              <a:off x="559" y="1791"/>
              <a:ext cx="688" cy="20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</a:pPr>
              <a:endParaRPr lang="zh-CN" altLang="en-US" sz="24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72" name="Text Box 20"/>
            <p:cNvSpPr txBox="1"/>
            <p:nvPr/>
          </p:nvSpPr>
          <p:spPr>
            <a:xfrm>
              <a:off x="588" y="1796"/>
              <a:ext cx="703" cy="211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测量方法 </a:t>
              </a:r>
              <a:endPara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grpSp>
        <p:nvGrpSpPr>
          <p:cNvPr id="29" name="Group 21"/>
          <p:cNvGrpSpPr/>
          <p:nvPr/>
        </p:nvGrpSpPr>
        <p:grpSpPr>
          <a:xfrm>
            <a:off x="1389063" y="2873058"/>
            <a:ext cx="1816228" cy="1168400"/>
            <a:chOff x="2464" y="1800"/>
            <a:chExt cx="1056" cy="536"/>
          </a:xfrm>
        </p:grpSpPr>
        <p:sp>
          <p:nvSpPr>
            <p:cNvPr id="37969" name="Oval 22"/>
            <p:cNvSpPr/>
            <p:nvPr/>
          </p:nvSpPr>
          <p:spPr>
            <a:xfrm>
              <a:off x="2464" y="1800"/>
              <a:ext cx="1056" cy="536"/>
            </a:xfrm>
            <a:prstGeom prst="ellipse">
              <a:avLst/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</a:pPr>
              <a:endParaRPr lang="zh-CN" altLang="en-US" sz="24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70" name="Text Box 23"/>
            <p:cNvSpPr txBox="1"/>
            <p:nvPr/>
          </p:nvSpPr>
          <p:spPr>
            <a:xfrm>
              <a:off x="2572" y="1872"/>
              <a:ext cx="939" cy="381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4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长度与时间的测量 </a:t>
              </a:r>
              <a:endPara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97175" y="3958908"/>
            <a:ext cx="2149475" cy="692150"/>
            <a:chOff x="1517650" y="3290888"/>
            <a:chExt cx="2149475" cy="692150"/>
          </a:xfrm>
        </p:grpSpPr>
        <p:sp>
          <p:nvSpPr>
            <p:cNvPr id="37965" name="Line 47"/>
            <p:cNvSpPr/>
            <p:nvPr/>
          </p:nvSpPr>
          <p:spPr>
            <a:xfrm>
              <a:off x="1517650" y="3290888"/>
              <a:ext cx="271463" cy="465137"/>
            </a:xfrm>
            <a:prstGeom prst="line">
              <a:avLst/>
            </a:prstGeom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grpSp>
          <p:nvGrpSpPr>
            <p:cNvPr id="37966" name="Group 48"/>
            <p:cNvGrpSpPr/>
            <p:nvPr/>
          </p:nvGrpSpPr>
          <p:grpSpPr>
            <a:xfrm flipH="1">
              <a:off x="1809750" y="3521075"/>
              <a:ext cx="1857375" cy="461963"/>
              <a:chOff x="1559" y="2580"/>
              <a:chExt cx="800" cy="212"/>
            </a:xfrm>
          </p:grpSpPr>
          <p:sp>
            <p:nvSpPr>
              <p:cNvPr id="37967" name="AutoShape 49"/>
              <p:cNvSpPr/>
              <p:nvPr/>
            </p:nvSpPr>
            <p:spPr>
              <a:xfrm>
                <a:off x="1559" y="2583"/>
                <a:ext cx="800" cy="209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</a:pPr>
                <a:endParaRPr lang="zh-CN" altLang="en-US" sz="2400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968" name="Text Box 50"/>
              <p:cNvSpPr txBox="1"/>
              <p:nvPr/>
            </p:nvSpPr>
            <p:spPr>
              <a:xfrm>
                <a:off x="1575" y="2580"/>
                <a:ext cx="763" cy="211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algn="l"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时间的测量 </a:t>
                </a:r>
                <a:endPara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797175" y="2214245"/>
            <a:ext cx="2016125" cy="749300"/>
            <a:chOff x="1517650" y="1546225"/>
            <a:chExt cx="2016125" cy="749300"/>
          </a:xfrm>
        </p:grpSpPr>
        <p:sp>
          <p:nvSpPr>
            <p:cNvPr id="37961" name="Line 52"/>
            <p:cNvSpPr/>
            <p:nvPr/>
          </p:nvSpPr>
          <p:spPr>
            <a:xfrm flipH="1">
              <a:off x="1517650" y="1841500"/>
              <a:ext cx="241300" cy="454025"/>
            </a:xfrm>
            <a:prstGeom prst="line">
              <a:avLst/>
            </a:prstGeom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grpSp>
          <p:nvGrpSpPr>
            <p:cNvPr id="37962" name="Group 53"/>
            <p:cNvGrpSpPr/>
            <p:nvPr/>
          </p:nvGrpSpPr>
          <p:grpSpPr>
            <a:xfrm flipH="1">
              <a:off x="1752600" y="1546225"/>
              <a:ext cx="1781175" cy="469900"/>
              <a:chOff x="1479" y="1336"/>
              <a:chExt cx="888" cy="216"/>
            </a:xfrm>
          </p:grpSpPr>
          <p:sp>
            <p:nvSpPr>
              <p:cNvPr id="37963" name="AutoShape 54"/>
              <p:cNvSpPr/>
              <p:nvPr/>
            </p:nvSpPr>
            <p:spPr>
              <a:xfrm>
                <a:off x="1479" y="1343"/>
                <a:ext cx="888" cy="209"/>
              </a:xfrm>
              <a:prstGeom prst="roundRect">
                <a:avLst>
                  <a:gd name="adj" fmla="val 16667"/>
                </a:avLst>
              </a:prstGeom>
              <a:noFill/>
              <a:ln w="25400" cap="flat" cmpd="sng">
                <a:solidFill>
                  <a:srgbClr val="FF6600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 wrap="none" anchor="ctr"/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lnSpc>
                    <a:spcPct val="100000"/>
                  </a:lnSpc>
                </a:pPr>
                <a:endParaRPr lang="zh-CN" altLang="en-US" sz="2400" b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37964" name="Text Box 55"/>
              <p:cNvSpPr txBox="1"/>
              <p:nvPr/>
            </p:nvSpPr>
            <p:spPr>
              <a:xfrm>
                <a:off x="1496" y="1336"/>
                <a:ext cx="864" cy="212"/>
              </a:xfrm>
              <a:prstGeom prst="rect">
                <a:avLst/>
              </a:prstGeom>
              <a:noFill/>
              <a:ln w="25400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algn="l" eaLnBrk="1" hangingPunct="1">
                  <a:lnSpc>
                    <a:spcPct val="100000"/>
                  </a:lnSpc>
                  <a:spcBef>
                    <a:spcPct val="50000"/>
                  </a:spcBef>
                  <a:buClrTx/>
                  <a:buSzTx/>
                </a:pPr>
                <a:r>
                  <a:rPr lang="zh-CN" altLang="en-US" sz="24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长度的测量</a:t>
                </a:r>
                <a:endPara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</p:txBody>
          </p:sp>
        </p:grpSp>
      </p:grpSp>
      <p:grpSp>
        <p:nvGrpSpPr>
          <p:cNvPr id="42" name="Group 56"/>
          <p:cNvGrpSpPr/>
          <p:nvPr/>
        </p:nvGrpSpPr>
        <p:grpSpPr>
          <a:xfrm>
            <a:off x="5211763" y="3617595"/>
            <a:ext cx="1042865" cy="462797"/>
            <a:chOff x="847" y="2351"/>
            <a:chExt cx="448" cy="213"/>
          </a:xfrm>
        </p:grpSpPr>
        <p:sp>
          <p:nvSpPr>
            <p:cNvPr id="37959" name="AutoShape 57"/>
            <p:cNvSpPr/>
            <p:nvPr/>
          </p:nvSpPr>
          <p:spPr>
            <a:xfrm>
              <a:off x="847" y="2351"/>
              <a:ext cx="416" cy="20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</a:pPr>
              <a:endParaRPr lang="zh-CN" altLang="en-US" sz="24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60" name="Text Box 58"/>
            <p:cNvSpPr txBox="1"/>
            <p:nvPr/>
          </p:nvSpPr>
          <p:spPr>
            <a:xfrm>
              <a:off x="880" y="2352"/>
              <a:ext cx="415" cy="212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单位 </a:t>
              </a:r>
              <a:endPara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grpSp>
        <p:nvGrpSpPr>
          <p:cNvPr id="38925" name="Group 60"/>
          <p:cNvGrpSpPr/>
          <p:nvPr/>
        </p:nvGrpSpPr>
        <p:grpSpPr>
          <a:xfrm rot="-10800000" flipH="1">
            <a:off x="4962525" y="3839845"/>
            <a:ext cx="220663" cy="1098550"/>
            <a:chOff x="2472" y="3288"/>
            <a:chExt cx="248" cy="504"/>
          </a:xfrm>
        </p:grpSpPr>
        <p:sp>
          <p:nvSpPr>
            <p:cNvPr id="37955" name="Line 61"/>
            <p:cNvSpPr/>
            <p:nvPr/>
          </p:nvSpPr>
          <p:spPr>
            <a:xfrm flipH="1">
              <a:off x="2596" y="3288"/>
              <a:ext cx="0" cy="504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7956" name="Line 62"/>
            <p:cNvSpPr/>
            <p:nvPr/>
          </p:nvSpPr>
          <p:spPr>
            <a:xfrm>
              <a:off x="2606" y="3296"/>
              <a:ext cx="114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7957" name="Line 63"/>
            <p:cNvSpPr/>
            <p:nvPr/>
          </p:nvSpPr>
          <p:spPr>
            <a:xfrm>
              <a:off x="2606" y="3786"/>
              <a:ext cx="114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  <p:sp>
          <p:nvSpPr>
            <p:cNvPr id="37958" name="Line 64"/>
            <p:cNvSpPr/>
            <p:nvPr/>
          </p:nvSpPr>
          <p:spPr>
            <a:xfrm>
              <a:off x="2472" y="3538"/>
              <a:ext cx="114" cy="0"/>
            </a:xfrm>
            <a:prstGeom prst="line">
              <a:avLst/>
            </a:prstGeom>
            <a:ln w="254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/>
          </p:txBody>
        </p:sp>
      </p:grpSp>
      <p:grpSp>
        <p:nvGrpSpPr>
          <p:cNvPr id="38926" name="Group 65"/>
          <p:cNvGrpSpPr/>
          <p:nvPr/>
        </p:nvGrpSpPr>
        <p:grpSpPr>
          <a:xfrm flipH="1">
            <a:off x="5199803" y="4695508"/>
            <a:ext cx="1788160" cy="462953"/>
            <a:chOff x="479" y="2807"/>
            <a:chExt cx="768" cy="212"/>
          </a:xfrm>
        </p:grpSpPr>
        <p:sp>
          <p:nvSpPr>
            <p:cNvPr id="37953" name="AutoShape 66"/>
            <p:cNvSpPr/>
            <p:nvPr/>
          </p:nvSpPr>
          <p:spPr>
            <a:xfrm>
              <a:off x="559" y="2807"/>
              <a:ext cx="688" cy="209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FF66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lnSpc>
                  <a:spcPct val="100000"/>
                </a:lnSpc>
              </a:pPr>
              <a:endParaRPr lang="zh-CN" altLang="en-US" sz="24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954" name="Text Box 67"/>
            <p:cNvSpPr txBox="1"/>
            <p:nvPr/>
          </p:nvSpPr>
          <p:spPr>
            <a:xfrm>
              <a:off x="479" y="2808"/>
              <a:ext cx="735" cy="211"/>
            </a:xfrm>
            <a:prstGeom prst="rect">
              <a:avLst/>
            </a:prstGeom>
            <a:noFill/>
            <a:ln w="25400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algn="l"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</a:pPr>
              <a:r>
                <a:rPr lang="zh-CN" altLang="en-US" sz="24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测量工具 </a:t>
              </a:r>
              <a:endPara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</p:grpSp>
      <p:pic>
        <p:nvPicPr>
          <p:cNvPr id="54" name="Picture 2" descr="E:\R八物上\第一章 机械运动\第1节 长度和时间的测量\第2课时 时间的测量\图片\01404018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05370" y="4373245"/>
            <a:ext cx="1209675" cy="1328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5" name="Picture 3" descr="E:\R八物上\第一章 机械运动\第1节 长度和时间的测量\第2课时 时间的测量\图片\014040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6633" y="3263583"/>
            <a:ext cx="12525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" name="Picture 4" descr="E:\R八物上\第一章 机械运动\第1节 长度和时间的测量\第2课时 时间的测量\图片\01404016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0945" y="4352608"/>
            <a:ext cx="1089025" cy="134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" name="Picture 5" descr="E:\R八物上\第一章 机械运动\第1节 长度和时间的测量\第2课时 时间的测量\图片\0140401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78545" y="3066733"/>
            <a:ext cx="1176338" cy="1373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57" name="Picture 45" descr="E:\R八物上\第一章 机械运动\第1节 长度和时间的测量\第1课时 长度的测量\图片\0120401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1593" y="2066608"/>
            <a:ext cx="1668462" cy="1168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58" name="Picture 46" descr="E:\R八物上\第一章 机械运动\第1节 长度和时间的测量\第1课时 长度的测量\图片\01204008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25565" y="1014095"/>
            <a:ext cx="1935163" cy="1092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59" name="Picture 47" descr="E:\R八物上\第一章 机械运动\第1节 长度和时间的测量\第1课时 长度的测量\图片\01204009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36293" y="983933"/>
            <a:ext cx="2052637" cy="1195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9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9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9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8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 bwMode="auto">
          <a:xfrm>
            <a:off x="2586673" y="5307648"/>
            <a:ext cx="7380288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误差与错误的区别：误差是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，错误是可避免的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 bwMode="auto">
          <a:xfrm>
            <a:off x="2573973" y="2764473"/>
            <a:ext cx="7380288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定义：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值和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值之间的差异叫做误差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564448" y="3534728"/>
            <a:ext cx="3305175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误差产生的原因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5657533" y="3302953"/>
            <a:ext cx="2322513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人为因素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环境因素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5903" y="4251643"/>
            <a:ext cx="7127875" cy="95313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           </a:t>
            </a:r>
            <a:r>
              <a:rPr kumimoji="0" lang="zh-CN" altLang="en-US" sz="2800" b="1" i="0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多次测量求平均值、选用精密的测量工具、改进测量方法</a:t>
            </a:r>
            <a:endParaRPr kumimoji="0" lang="zh-CN" altLang="en-US" sz="2800" b="1" i="0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94538" y="5232083"/>
            <a:ext cx="2193925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不可避免的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5341620" y="3449955"/>
            <a:ext cx="165100" cy="607060"/>
          </a:xfrm>
          <a:prstGeom prst="leftBrace">
            <a:avLst>
              <a:gd name="adj1" fmla="val 35000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1280478" y="1408430"/>
            <a:ext cx="27987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长度的特殊测量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4179253" y="952818"/>
            <a:ext cx="3944938" cy="1383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累积法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三角尺直尺配合法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化曲为直法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3995103" y="1109980"/>
            <a:ext cx="142875" cy="1144588"/>
          </a:xfrm>
          <a:prstGeom prst="leftBrace">
            <a:avLst>
              <a:gd name="adj1" fmla="val 35000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1383665" y="4106228"/>
            <a:ext cx="10604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误差</a:t>
            </a:r>
            <a:endParaRPr lang="zh-CN" altLang="en-US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2443798" y="3020060"/>
            <a:ext cx="142875" cy="2678113"/>
          </a:xfrm>
          <a:prstGeom prst="leftBrace">
            <a:avLst>
              <a:gd name="adj1" fmla="val 35000"/>
              <a:gd name="adj2" fmla="val 5000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26498" y="2743835"/>
            <a:ext cx="1168400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测量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09248" y="2739073"/>
            <a:ext cx="1042988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l">
              <a:buClrTx/>
              <a:buSzTx/>
              <a:buFontTx/>
              <a:defRPr/>
            </a:pPr>
            <a:r>
              <a:rPr lang="zh-CN" altLang="en-US" sz="2800" b="1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真实</a:t>
            </a:r>
            <a:endParaRPr lang="zh-CN" altLang="en-US" sz="2800" b="1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25" name="Picture 6" descr="12-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2648" y="1369060"/>
            <a:ext cx="1068387" cy="1203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6" name="组合 25"/>
          <p:cNvGrpSpPr/>
          <p:nvPr/>
        </p:nvGrpSpPr>
        <p:grpSpPr>
          <a:xfrm>
            <a:off x="7829550" y="554673"/>
            <a:ext cx="1751013" cy="1184275"/>
            <a:chOff x="4510088" y="851148"/>
            <a:chExt cx="4229100" cy="2861342"/>
          </a:xfrm>
        </p:grpSpPr>
        <p:pic>
          <p:nvPicPr>
            <p:cNvPr id="26690" name="Picture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10088" y="1492250"/>
              <a:ext cx="4229100" cy="2124075"/>
            </a:xfrm>
            <a:prstGeom prst="rect">
              <a:avLst/>
            </a:prstGeom>
            <a:noFill/>
            <a:ln w="28575">
              <a:noFill/>
            </a:ln>
          </p:spPr>
        </p:pic>
        <p:sp>
          <p:nvSpPr>
            <p:cNvPr id="28" name="左大括号 27"/>
            <p:cNvSpPr/>
            <p:nvPr/>
          </p:nvSpPr>
          <p:spPr>
            <a:xfrm rot="5400000">
              <a:off x="5788747" y="861039"/>
              <a:ext cx="210958" cy="1641028"/>
            </a:xfrm>
            <a:prstGeom prst="leftBrace">
              <a:avLst>
                <a:gd name="adj1" fmla="val 26515"/>
                <a:gd name="adj2" fmla="val 50000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499306" y="851148"/>
              <a:ext cx="1526003" cy="8936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charset="-122"/>
                  <a:cs typeface="+mn-cs"/>
                </a:rPr>
                <a:t>n</a:t>
              </a: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charset="-122"/>
                  <a:cs typeface="+mn-cs"/>
                </a:rPr>
                <a:t>圈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左大括号 29"/>
            <p:cNvSpPr/>
            <p:nvPr/>
          </p:nvSpPr>
          <p:spPr>
            <a:xfrm rot="16200000">
              <a:off x="5773411" y="1950343"/>
              <a:ext cx="210958" cy="1641028"/>
            </a:xfrm>
            <a:prstGeom prst="leftBrace">
              <a:avLst>
                <a:gd name="adj1" fmla="val 26515"/>
                <a:gd name="adj2" fmla="val 50000"/>
              </a:avLst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882724" y="2818800"/>
              <a:ext cx="678651" cy="8936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1" i="1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lt"/>
                  <a:ea typeface="楷体" panose="02010609060101010101" charset="-122"/>
                  <a:cs typeface="+mn-cs"/>
                </a:rPr>
                <a:t>L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2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EAFBFF"/>
              </a:clrFrom>
              <a:clrTo>
                <a:srgbClr val="EAFB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6075" y="1790065"/>
            <a:ext cx="1177925" cy="803275"/>
          </a:xfrm>
          <a:prstGeom prst="rect">
            <a:avLst/>
          </a:prstGeom>
          <a:noFill/>
          <a:ln w="28575">
            <a:noFill/>
          </a:ln>
        </p:spPr>
      </p:pic>
      <p:sp>
        <p:nvSpPr>
          <p:cNvPr id="4" name="矩形 3"/>
          <p:cNvSpPr/>
          <p:nvPr/>
        </p:nvSpPr>
        <p:spPr bwMode="auto">
          <a:xfrm>
            <a:off x="2586990" y="4268470"/>
            <a:ext cx="804862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减小误差的方法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______________________________________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6" grpId="0"/>
      <p:bldP spid="5" grpId="0"/>
      <p:bldP spid="8" grpId="0"/>
      <p:bldP spid="9" grpId="0"/>
      <p:bldP spid="12" grpId="0"/>
      <p:bldP spid="14" grpId="0"/>
      <p:bldP spid="15" grpId="0"/>
      <p:bldP spid="16" grpId="0"/>
      <p:bldP spid="11" grpId="0"/>
      <p:bldP spid="17" grpId="0"/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596098" y="1737293"/>
            <a:ext cx="8372516" cy="1753235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如图所示刻度尺，它的测量范围是______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；若小超用此刻度尺测量某物体的长度，记录结果为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5.170cm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，此记录结果是____________（选填“正确”或“不正确”）的。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12340" y="1850323"/>
            <a:ext cx="90043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/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0～10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76836" y="2928163"/>
            <a:ext cx="105537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/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不正确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8" name="图片 7" descr="15f64e73[1]"/>
          <p:cNvPicPr>
            <a:picLocks noChangeAspect="1"/>
          </p:cNvPicPr>
          <p:nvPr/>
        </p:nvPicPr>
        <p:blipFill>
          <a:blip r:embed="rId2">
            <a:lum bright="-30000" contrast="42000"/>
          </a:blip>
          <a:stretch>
            <a:fillRect/>
          </a:stretch>
        </p:blipFill>
        <p:spPr>
          <a:xfrm>
            <a:off x="2976766" y="3734172"/>
            <a:ext cx="5983514" cy="789888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545749" y="1379917"/>
            <a:ext cx="8725376" cy="2861310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.中华人民共和国的国旗为长方形五星红旗，如图是天安门广场升旗仪式的场景，根据图片提供的信息估测该国旗的宽度，下列数据最接近实际情况的是 （　　）。 </a:t>
            </a:r>
            <a:endParaRPr lang="en-US" altLang="zh-CN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A. 1.8m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B. 3.3m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endParaRPr lang="en-US" altLang="zh-CN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C. 4.8m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D. 5.5m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en-US" altLang="zh-CN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38315" y="2592070"/>
            <a:ext cx="323215" cy="437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defTabSz="685165"/>
            <a:r>
              <a:rPr lang="zh-CN" alt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  <a:endParaRPr lang="zh-CN" altLang="en-US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0781" y="3175510"/>
            <a:ext cx="3551381" cy="235285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" name="图片 10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0309" y="3277737"/>
            <a:ext cx="3789251" cy="1810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" name="矩形 102"/>
          <p:cNvSpPr/>
          <p:nvPr/>
        </p:nvSpPr>
        <p:spPr>
          <a:xfrm>
            <a:off x="1554480" y="1380231"/>
            <a:ext cx="8602980" cy="1753235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.测量球体的直径，常采用如图所示的方法，该刻度尺的分度值为</a:t>
            </a:r>
            <a:r>
              <a:rPr lang="en-US" altLang="zh-CN" sz="2400" b="1" u="sng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　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，转动球体的不同方向，在不同部位测得球的直径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的示数如下，则球的直径应取___________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cm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1671381" y="3681623"/>
          <a:ext cx="4888011" cy="100314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7611"/>
                <a:gridCol w="1224136"/>
                <a:gridCol w="1224136"/>
                <a:gridCol w="1152128"/>
              </a:tblGrid>
              <a:tr h="50165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8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1800" b="1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8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1800" b="1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8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en-US" sz="1800" b="1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en-US" sz="18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en-US" sz="1800" b="1" i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1491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1.83 cm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1.81 cm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1.80 cm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1.81 cm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932526" y="2014983"/>
            <a:ext cx="79756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/>
            <a:r>
              <a:rPr 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1mm</a:t>
            </a:r>
            <a:endParaRPr lang="en-US" altLang="en-US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70409" y="2580489"/>
            <a:ext cx="670560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lvl="0" algn="l" defTabSz="685165">
              <a:buClrTx/>
              <a:buSzTx/>
            </a:pPr>
            <a:r>
              <a:rPr lang="en-US" sz="2400" b="1">
                <a:solidFill>
                  <a:srgbClr val="E95A67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1.81 </a:t>
            </a:r>
            <a:endParaRPr lang="en-US" sz="2400" b="1">
              <a:solidFill>
                <a:srgbClr val="E95A67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" name="矩形 100"/>
          <p:cNvSpPr/>
          <p:nvPr/>
        </p:nvSpPr>
        <p:spPr>
          <a:xfrm>
            <a:off x="2175510" y="1694650"/>
            <a:ext cx="7170821" cy="2861310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.下列有关误差的说法中，正确的是</a:t>
            </a: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 ）</a:t>
            </a:r>
            <a:endParaRPr lang="en-US" altLang="zh-CN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.多次测量取平均值可以减小误差</a:t>
            </a:r>
            <a:endParaRPr lang="en-US" altLang="zh-CN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.误差就是测量中产生的错误</a:t>
            </a:r>
            <a:endParaRPr lang="en-US" altLang="zh-CN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.只要认真测量，就可以避免误差</a:t>
            </a:r>
            <a:endParaRPr lang="en-US" altLang="zh-CN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en-US" altLang="zh-CN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.选用精密的测量仪器可以消除误差</a:t>
            </a:r>
            <a:endParaRPr lang="en-US" altLang="zh-CN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35709" y="1831247"/>
            <a:ext cx="357505" cy="4375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defTabSz="685165"/>
            <a:r>
              <a:rPr lang="en-US" sz="2400" b="1">
                <a:solidFill>
                  <a:srgbClr val="E95A67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altLang="en-US" sz="2400" b="1">
              <a:solidFill>
                <a:srgbClr val="E95A67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1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1545590" y="996315"/>
            <a:ext cx="8846820" cy="2306955"/>
          </a:xfrm>
          <a:prstGeom prst="rect">
            <a:avLst/>
          </a:prstGeom>
        </p:spPr>
        <p:txBody>
          <a:bodyPr wrap="square" lIns="91440" tIns="45720" rIns="91440" bIns="45720" rtlCol="0" anchor="t">
            <a:spAutoFit/>
          </a:bodyPr>
          <a:lstStyle/>
          <a:p>
            <a:pPr lvl="0" indent="609600"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日晷(如图)是古代的一种计时工具，由晷盘和晷针组成。针影随太阳运转而转动，晷盘上的不同位置表示不同的时刻。古人还利用物质流动的规律性制成了早期的计时工具，如沙漏(如图)等。</a:t>
            </a:r>
            <a:endParaRPr lang="zh-CN" altLang="en-US" sz="24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530" y="3117850"/>
            <a:ext cx="2875915" cy="2684145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2745" y="2755265"/>
            <a:ext cx="1962785" cy="340868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24"/>
          <p:cNvSpPr txBox="1"/>
          <p:nvPr/>
        </p:nvSpPr>
        <p:spPr>
          <a:xfrm>
            <a:off x="0" y="1063625"/>
            <a:ext cx="5093970" cy="521970"/>
          </a:xfrm>
          <a:prstGeom prst="rect">
            <a:avLst/>
          </a:prstGeom>
          <a:solidFill>
            <a:srgbClr val="AFBADD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/>
              </a:rPr>
              <a:t>一、长度的单位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61441" name="Picture 1" descr="E:\R八物上\第一章 机械运动\第1节 长度和时间的测量\第2课时 时间的测量\图片\010040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9293" y="2071370"/>
            <a:ext cx="1843087" cy="284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42" name="Picture 2" descr="E:\R八物上\第一章 机械运动\第1节 长度和时间的测量\第2课时 时间的测量\图片\0100400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0803" y="2026920"/>
            <a:ext cx="1973262" cy="2892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2277745" y="5160169"/>
            <a:ext cx="304165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AB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长还是</a:t>
            </a:r>
            <a:r>
              <a:rPr kumimoji="1" lang="en-US" altLang="zh-CN" sz="2800" b="1" i="1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CD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长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kumimoji="1" lang="en-US" altLang="zh-CN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969953" y="5160169"/>
            <a:ext cx="454818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l" eaLnBrk="1" hangingPunct="1">
              <a:buClrTx/>
              <a:buSzTx/>
              <a:buFontTx/>
              <a:defRPr/>
            </a:pPr>
            <a:r>
              <a:rPr kumimoji="1" lang="en-US" altLang="zh-CN" sz="2800" b="1" noProof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中心的两个圆哪个面积大?</a:t>
            </a:r>
            <a:endParaRPr kumimoji="1" lang="en-US" altLang="zh-CN" sz="2800" b="1" noProof="0">
              <a:ln>
                <a:noFill/>
              </a:ln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流程图: 可选过程 5"/>
          <p:cNvSpPr/>
          <p:nvPr/>
        </p:nvSpPr>
        <p:spPr>
          <a:xfrm>
            <a:off x="1386840" y="4580890"/>
            <a:ext cx="1685925" cy="867410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 w="47625">
            <a:solidFill>
              <a:schemeClr val="accent6">
                <a:lumMod val="60000"/>
                <a:lumOff val="40000"/>
              </a:schemeClr>
            </a:solidFill>
          </a:ln>
          <a:effectLst>
            <a:outerShdw blurRad="101600" dist="50800" dir="5400000" sx="96000" sy="96000" algn="ctr" rotWithShape="0">
              <a:schemeClr val="bg1">
                <a:lumMod val="85000"/>
                <a:alpha val="10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7" name="虚尾箭头 6"/>
          <p:cNvSpPr/>
          <p:nvPr/>
        </p:nvSpPr>
        <p:spPr>
          <a:xfrm>
            <a:off x="3220085" y="4886960"/>
            <a:ext cx="372745" cy="292100"/>
          </a:xfrm>
          <a:prstGeom prst="strip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8" name="文本框 5"/>
          <p:cNvSpPr txBox="1"/>
          <p:nvPr/>
        </p:nvSpPr>
        <p:spPr>
          <a:xfrm>
            <a:off x="1556703" y="4618355"/>
            <a:ext cx="140716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点击画面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播放动画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ontrols>
      <mc:AlternateContent>
        <mc:Choice xmlns:v="urn:schemas-microsoft-com:vml" Requires="v">
          <p:control spid="1038" r:id="rId2" imgW="87774018000" imgH="61766005500"/>
        </mc:Choice>
        <mc:Fallback>
          <p:control r:id="rId2" imgW="6911340" imgH="4863465">
            <p:pic>
              <p:nvPicPr>
                <p:cNvPr id="0" name=""/>
                <p:cNvPicPr>
                  <a:picLocks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593465" y="996950"/>
                  <a:ext cx="6911340" cy="4863465"/>
                </a:xfrm>
                <a:prstGeom prst="rect"/>
                <a:noFill/>
                <a:ln/>
              </p:spPr>
            </p:pic>
          </p:control>
        </mc:Fallback>
      </mc:AlternateContent>
    </p:controls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 Box 9"/>
          <p:cNvSpPr txBox="1"/>
          <p:nvPr/>
        </p:nvSpPr>
        <p:spPr>
          <a:xfrm>
            <a:off x="7244715" y="2286635"/>
            <a:ext cx="3254375" cy="2284095"/>
          </a:xfrm>
          <a:prstGeom prst="rect">
            <a:avLst/>
          </a:prstGeom>
          <a:solidFill>
            <a:srgbClr val="BBE0E3"/>
          </a:solidFill>
          <a:ln w="2857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  <a:effectLst>
            <a:outerShdw dist="107763" dir="2699999" algn="ctr" rotWithShape="0">
              <a:schemeClr val="bg2">
                <a:alpha val="50000"/>
              </a:schemeClr>
            </a:outerShdw>
          </a:effectLst>
        </p:spPr>
        <p:txBody>
          <a:bodyPr wrap="square" lIns="68580" tIns="34290" rIns="68580" bIns="3429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algn="l" defTabSz="685165" eaLnBrk="1" hangingPunct="1">
              <a:lnSpc>
                <a:spcPct val="150000"/>
              </a:lnSpc>
              <a:buClrTx/>
              <a:buSzTx/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　　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为了更准确地认识周围的世界，把握事物的特点，我们发明工具，帮助我们测量。</a:t>
            </a: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7" name="Picture 8" descr="48452d910103kobq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743" y="1414145"/>
            <a:ext cx="4941887" cy="3709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Picture 5" descr="48452d910103koa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018" y="1022350"/>
            <a:ext cx="4605337" cy="451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矩形 99"/>
          <p:cNvSpPr/>
          <p:nvPr/>
        </p:nvSpPr>
        <p:spPr>
          <a:xfrm>
            <a:off x="1254125" y="1247140"/>
            <a:ext cx="8414385" cy="73723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>
            <a:spAutoFit/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lnSpc>
                <a:spcPct val="150000"/>
              </a:lnSpc>
              <a:buClrTx/>
              <a:buSzTx/>
            </a:pPr>
            <a:r>
              <a:rPr lang="zh-CN" altLang="en-US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.国际单位制中，长度的基本单位是米（符号是</a:t>
            </a:r>
            <a:r>
              <a:rPr lang="zh-CN" altLang="en-US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sym typeface="+mn-ea"/>
              </a:rPr>
              <a:t>)。</a:t>
            </a:r>
            <a:endParaRPr lang="zh-CN" altLang="en-US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gray">
          <a:xfrm>
            <a:off x="1254125" y="2722880"/>
            <a:ext cx="6795770" cy="1969135"/>
          </a:xfrm>
          <a:prstGeom prst="roundRect">
            <a:avLst>
              <a:gd name="adj" fmla="val 9144"/>
            </a:avLst>
          </a:prstGeom>
          <a:solidFill>
            <a:srgbClr val="BBE0E3"/>
          </a:solidFill>
          <a:ln w="28575">
            <a:solidFill>
              <a:srgbClr val="3D8F95"/>
            </a:solidFill>
            <a:round/>
          </a:ln>
        </p:spPr>
        <p:txBody>
          <a:bodyPr wrap="none" anchor="ctr"/>
          <a:lstStyle/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小资料：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1983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年国际计量大会规定：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光在真空中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1/299792458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秒内所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经过的路程的长度定义为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1m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E95A67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E95A67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Picture 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3910" y="2261235"/>
            <a:ext cx="2472690" cy="2892425"/>
          </a:xfrm>
          <a:prstGeom prst="roundRect">
            <a:avLst/>
          </a:prstGeom>
          <a:noFill/>
          <a:ln w="57150" cap="flat" cmpd="thinThick">
            <a:noFill/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advClick="0" advTm="5000" p14:dur="250">
        <p:dissolve/>
      </p:transition>
    </mc:Choice>
    <mc:Fallback>
      <p:transition advClick="0" advTm="500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.xml><?xml version="1.0" encoding="utf-8"?>
<p:tagLst xmlns:p="http://schemas.openxmlformats.org/presentationml/2006/main">
  <p:tag name="KSO_WM_UNIT_TABLE_BEAUTIFY" val="smartTable{fe4daf96-f30a-4fba-9732-00b1741a9f64}"/>
</p:tagLst>
</file>

<file path=ppt/tags/tag3.xml><?xml version="1.0" encoding="utf-8"?>
<p:tagLst xmlns:p="http://schemas.openxmlformats.org/presentationml/2006/main">
  <p:tag name="KSO_WM_UNIT_TABLE_BEAUTIFY" val="smartTable{6003092a-e306-4fad-b390-bf0b04caef28}"/>
</p:tagLst>
</file>

<file path=ppt/tags/tag4.xml><?xml version="1.0" encoding="utf-8"?>
<p:tagLst xmlns:p="http://schemas.openxmlformats.org/presentationml/2006/main">
  <p:tag name="KSO_WM_UNIT_TABLE_BEAUTIFY" val="smartTable{a798e46f-49a2-4b02-882c-beb241ec395c}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Paragraphs>267</Paragraphs>
  <Slides>56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6" baseType="lpstr">
      <vt:lpstr>Arial</vt:lpstr>
      <vt:lpstr>微软雅黑</vt:lpstr>
      <vt:lpstr>宋体</vt:lpstr>
      <vt:lpstr>Calibri Light</vt:lpstr>
      <vt:lpstr>Calibri</vt:lpstr>
      <vt:lpstr>Wingdings</vt:lpstr>
      <vt:lpstr>Times New Roman</vt:lpstr>
      <vt:lpstr>楷体</vt:lpstr>
      <vt:lpstr>黑体</vt:lpstr>
      <vt:lpstr>1_自定义设计方案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20.1100</AppVersion>
  <TotalTime>0</TotalTime>
  <Application>Aspose.Slides for Java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2021-07-09T18:03:47Z</cp:lastPrinted>
  <dcterms:created xsi:type="dcterms:W3CDTF">2021-07-09T18:03:47Z</dcterms:created>
  <dcterms:modified xsi:type="dcterms:W3CDTF">2021-07-09T10:03:50Z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